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sldIdLst>
    <p:sldId id="276" r:id="rId5"/>
    <p:sldId id="277" r:id="rId6"/>
    <p:sldId id="278" r:id="rId7"/>
    <p:sldId id="279" r:id="rId8"/>
    <p:sldId id="280" r:id="rId9"/>
    <p:sldId id="281" r:id="rId10"/>
    <p:sldId id="284" r:id="rId11"/>
    <p:sldId id="286" r:id="rId12"/>
    <p:sldId id="287" r:id="rId13"/>
    <p:sldId id="263" r:id="rId14"/>
    <p:sldId id="288" r:id="rId15"/>
    <p:sldId id="289" r:id="rId16"/>
    <p:sldId id="296" r:id="rId17"/>
    <p:sldId id="306" r:id="rId18"/>
    <p:sldId id="324" r:id="rId19"/>
    <p:sldId id="291" r:id="rId20"/>
    <p:sldId id="282" r:id="rId21"/>
    <p:sldId id="283" r:id="rId22"/>
    <p:sldId id="293" r:id="rId23"/>
    <p:sldId id="271" r:id="rId24"/>
    <p:sldId id="273" r:id="rId25"/>
    <p:sldId id="294" r:id="rId26"/>
    <p:sldId id="295" r:id="rId27"/>
    <p:sldId id="307" r:id="rId28"/>
    <p:sldId id="300" r:id="rId29"/>
    <p:sldId id="297" r:id="rId30"/>
    <p:sldId id="298" r:id="rId31"/>
    <p:sldId id="299" r:id="rId32"/>
    <p:sldId id="309" r:id="rId33"/>
    <p:sldId id="310" r:id="rId34"/>
    <p:sldId id="311" r:id="rId35"/>
    <p:sldId id="312" r:id="rId36"/>
    <p:sldId id="313" r:id="rId37"/>
    <p:sldId id="301" r:id="rId38"/>
    <p:sldId id="302" r:id="rId39"/>
    <p:sldId id="303" r:id="rId40"/>
    <p:sldId id="304" r:id="rId41"/>
    <p:sldId id="308" r:id="rId42"/>
    <p:sldId id="305" r:id="rId43"/>
    <p:sldId id="268" r:id="rId44"/>
    <p:sldId id="315" r:id="rId45"/>
    <p:sldId id="316" r:id="rId46"/>
    <p:sldId id="317" r:id="rId47"/>
    <p:sldId id="318" r:id="rId48"/>
    <p:sldId id="319" r:id="rId49"/>
    <p:sldId id="323" r:id="rId50"/>
    <p:sldId id="326" r:id="rId51"/>
    <p:sldId id="325" r:id="rId52"/>
    <p:sldId id="31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13"/>
  </p:normalViewPr>
  <p:slideViewPr>
    <p:cSldViewPr snapToGrid="0" snapToObjects="1">
      <p:cViewPr varScale="1">
        <p:scale>
          <a:sx n="115" d="100"/>
          <a:sy n="115"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4A7A2-7ED4-4047-A61E-37B3BB332948}"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C5EF3-D892-0648-9543-20FC58B3BF4D}" type="slidenum">
              <a:rPr lang="en-US" smtClean="0"/>
              <a:t>‹#›</a:t>
            </a:fld>
            <a:endParaRPr lang="en-US"/>
          </a:p>
        </p:txBody>
      </p:sp>
    </p:spTree>
    <p:extLst>
      <p:ext uri="{BB962C8B-B14F-4D97-AF65-F5344CB8AC3E}">
        <p14:creationId xmlns:p14="http://schemas.microsoft.com/office/powerpoint/2010/main" val="113872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A29C02-AD24-4038-9700-F376AA0226EE}" type="slidenum">
              <a:rPr lang="en-US" altLang="en-US" smtClean="0"/>
              <a:pPr>
                <a:spcBef>
                  <a:spcPct val="0"/>
                </a:spcBef>
              </a:pPr>
              <a:t>1</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340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To be successful, our PBSES program needs to be a partnership between home and school. </a:t>
            </a:r>
          </a:p>
          <a:p>
            <a:r>
              <a:rPr lang="en-US" altLang="en-US" smtClean="0">
                <a:latin typeface="Arial" panose="020B0604020202020204" pitchFamily="34" charset="0"/>
              </a:rPr>
              <a:t>Please refer to the handout to see a couple simple things you can do at home.</a:t>
            </a:r>
          </a:p>
          <a:p>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4588" indent="-228600">
              <a:defRPr>
                <a:solidFill>
                  <a:schemeClr val="tx1"/>
                </a:solidFill>
                <a:latin typeface="Arial" panose="020B0604020202020204" pitchFamily="34" charset="0"/>
              </a:defRPr>
            </a:lvl3pPr>
            <a:lvl4pPr marL="1603375" indent="-228600">
              <a:defRPr>
                <a:solidFill>
                  <a:schemeClr val="tx1"/>
                </a:solidFill>
                <a:latin typeface="Arial" panose="020B0604020202020204" pitchFamily="34" charset="0"/>
              </a:defRPr>
            </a:lvl4pPr>
            <a:lvl5pPr marL="2062163" indent="-228600">
              <a:defRPr>
                <a:solidFill>
                  <a:schemeClr val="tx1"/>
                </a:solidFill>
                <a:latin typeface="Arial" panose="020B0604020202020204" pitchFamily="34" charset="0"/>
              </a:defRPr>
            </a:lvl5pPr>
            <a:lvl6pPr marL="2519363" indent="-228600" eaLnBrk="0" fontAlgn="base" hangingPunct="0">
              <a:spcBef>
                <a:spcPct val="0"/>
              </a:spcBef>
              <a:spcAft>
                <a:spcPct val="0"/>
              </a:spcAft>
              <a:defRPr>
                <a:solidFill>
                  <a:schemeClr val="tx1"/>
                </a:solidFill>
                <a:latin typeface="Arial" panose="020B0604020202020204" pitchFamily="34" charset="0"/>
              </a:defRPr>
            </a:lvl6pPr>
            <a:lvl7pPr marL="2976563" indent="-228600" eaLnBrk="0" fontAlgn="base" hangingPunct="0">
              <a:spcBef>
                <a:spcPct val="0"/>
              </a:spcBef>
              <a:spcAft>
                <a:spcPct val="0"/>
              </a:spcAft>
              <a:defRPr>
                <a:solidFill>
                  <a:schemeClr val="tx1"/>
                </a:solidFill>
                <a:latin typeface="Arial" panose="020B0604020202020204" pitchFamily="34" charset="0"/>
              </a:defRPr>
            </a:lvl7pPr>
            <a:lvl8pPr marL="3433763" indent="-228600" eaLnBrk="0" fontAlgn="base" hangingPunct="0">
              <a:spcBef>
                <a:spcPct val="0"/>
              </a:spcBef>
              <a:spcAft>
                <a:spcPct val="0"/>
              </a:spcAft>
              <a:defRPr>
                <a:solidFill>
                  <a:schemeClr val="tx1"/>
                </a:solidFill>
                <a:latin typeface="Arial" panose="020B0604020202020204" pitchFamily="34" charset="0"/>
              </a:defRPr>
            </a:lvl8pPr>
            <a:lvl9pPr marL="3890963" indent="-228600" eaLnBrk="0" fontAlgn="base" hangingPunct="0">
              <a:spcBef>
                <a:spcPct val="0"/>
              </a:spcBef>
              <a:spcAft>
                <a:spcPct val="0"/>
              </a:spcAft>
              <a:defRPr>
                <a:solidFill>
                  <a:schemeClr val="tx1"/>
                </a:solidFill>
                <a:latin typeface="Arial" panose="020B0604020202020204" pitchFamily="34" charset="0"/>
              </a:defRPr>
            </a:lvl9pPr>
          </a:lstStyle>
          <a:p>
            <a:fld id="{3FD1B98E-FC2C-4155-A632-EA73EC9882E3}" type="slidenum">
              <a:rPr lang="en-US" altLang="en-US" smtClean="0"/>
              <a:pPr/>
              <a:t>6</a:t>
            </a:fld>
            <a:endParaRPr lang="en-US" altLang="en-US" smtClean="0"/>
          </a:p>
        </p:txBody>
      </p:sp>
    </p:spTree>
    <p:extLst>
      <p:ext uri="{BB962C8B-B14F-4D97-AF65-F5344CB8AC3E}">
        <p14:creationId xmlns:p14="http://schemas.microsoft.com/office/powerpoint/2010/main" val="320200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C22389-CD29-4F26-9AE8-C744C5B67CC7}" type="slidenum">
              <a:rPr lang="en-US" altLang="en-US" smtClean="0"/>
              <a:pPr>
                <a:spcBef>
                  <a:spcPct val="0"/>
                </a:spcBef>
              </a:pPr>
              <a:t>41</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0261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28CA16-AACC-E447-8092-CFBC6DBDB5C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102654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8CA16-AACC-E447-8092-CFBC6DBDB5C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396051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8CA16-AACC-E447-8092-CFBC6DBDB5C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106770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8CA16-AACC-E447-8092-CFBC6DBDB5C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A5CB2-7D54-FF41-A414-74797BD28AD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101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8CA16-AACC-E447-8092-CFBC6DBDB5C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330507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28CA16-AACC-E447-8092-CFBC6DBDB5CA}"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70316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28CA16-AACC-E447-8092-CFBC6DBDB5CA}"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273637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28CA16-AACC-E447-8092-CFBC6DBDB5C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128691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28CA16-AACC-E447-8092-CFBC6DBDB5C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20314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28CA16-AACC-E447-8092-CFBC6DBDB5C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141245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28CA16-AACC-E447-8092-CFBC6DBDB5CA}"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389879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28CA16-AACC-E447-8092-CFBC6DBDB5C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215697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28CA16-AACC-E447-8092-CFBC6DBDB5CA}"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220261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28CA16-AACC-E447-8092-CFBC6DBDB5CA}"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344468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8CA16-AACC-E447-8092-CFBC6DBDB5CA}"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304148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28CA16-AACC-E447-8092-CFBC6DBDB5C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383572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B28CA16-AACC-E447-8092-CFBC6DBDB5CA}"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A5CB2-7D54-FF41-A414-74797BD28AD8}" type="slidenum">
              <a:rPr lang="en-US" smtClean="0"/>
              <a:t>‹#›</a:t>
            </a:fld>
            <a:endParaRPr lang="en-US"/>
          </a:p>
        </p:txBody>
      </p:sp>
    </p:spTree>
    <p:extLst>
      <p:ext uri="{BB962C8B-B14F-4D97-AF65-F5344CB8AC3E}">
        <p14:creationId xmlns:p14="http://schemas.microsoft.com/office/powerpoint/2010/main" val="183797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B28CA16-AACC-E447-8092-CFBC6DBDB5CA}" type="datetimeFigureOut">
              <a:rPr lang="en-US" smtClean="0"/>
              <a:t>9/6/2023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6A5CB2-7D54-FF41-A414-74797BD28AD8}" type="slidenum">
              <a:rPr lang="en-US" smtClean="0"/>
              <a:t>‹#›</a:t>
            </a:fld>
            <a:endParaRPr lang="en-US"/>
          </a:p>
        </p:txBody>
      </p:sp>
    </p:spTree>
    <p:extLst>
      <p:ext uri="{BB962C8B-B14F-4D97-AF65-F5344CB8AC3E}">
        <p14:creationId xmlns:p14="http://schemas.microsoft.com/office/powerpoint/2010/main" val="14217299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ssaquah.wednet.edu/academics/assessment/elementary"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ssaquah.wednet.edu/academics/assessment/elementar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hyperlink" Target="mailto:darnelld@Issaquah.wednet.edu" TargetMode="External"/><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898073" y="141316"/>
            <a:ext cx="8229600" cy="1828800"/>
          </a:xfrm>
        </p:spPr>
        <p:txBody>
          <a:bodyPr>
            <a:normAutofit fontScale="90000"/>
          </a:bodyPr>
          <a:lstStyle/>
          <a:p>
            <a:pPr algn="ctr">
              <a:defRPr/>
            </a:pPr>
            <a:r>
              <a:rPr b="1" u="sng" dirty="0" smtClean="0"/>
              <a:t>Welcome</a:t>
            </a:r>
            <a:r>
              <a:rPr lang="en-US" b="1" u="sng" dirty="0"/>
              <a:t> </a:t>
            </a:r>
            <a:r>
              <a:rPr lang="en-US" b="1" u="sng" dirty="0" smtClean="0"/>
              <a:t>to </a:t>
            </a:r>
            <a:r>
              <a:rPr lang="en-US" b="1" u="sng" dirty="0" smtClean="0"/>
              <a:t>Room 146</a:t>
            </a:r>
            <a:r>
              <a:rPr lang="en-US" b="1" u="sng" dirty="0" smtClean="0"/>
              <a:t/>
            </a:r>
            <a:br>
              <a:rPr lang="en-US" b="1" u="sng" dirty="0" smtClean="0"/>
            </a:br>
            <a:r>
              <a:rPr lang="en-US" b="1" u="sng" dirty="0" smtClean="0"/>
              <a:t>Mr. Besbeas</a:t>
            </a:r>
            <a:br>
              <a:rPr lang="en-US" b="1" u="sng" dirty="0" smtClean="0"/>
            </a:br>
            <a:r>
              <a:rPr lang="en-US" b="1" u="sng" dirty="0" smtClean="0"/>
              <a:t>4</a:t>
            </a:r>
            <a:r>
              <a:rPr lang="en-US" b="1" u="sng" baseline="30000" dirty="0" smtClean="0"/>
              <a:t>th</a:t>
            </a:r>
            <a:r>
              <a:rPr lang="en-US" b="1" u="sng" dirty="0" smtClean="0"/>
              <a:t> Grade </a:t>
            </a:r>
            <a:endParaRPr b="1" u="sng" dirty="0" smtClean="0"/>
          </a:p>
        </p:txBody>
      </p:sp>
      <p:sp>
        <p:nvSpPr>
          <p:cNvPr id="7170" name="Rectangle 5"/>
          <p:cNvSpPr>
            <a:spLocks noGrp="1" noChangeArrowheads="1"/>
          </p:cNvSpPr>
          <p:nvPr>
            <p:ph idx="1"/>
          </p:nvPr>
        </p:nvSpPr>
        <p:spPr>
          <a:xfrm>
            <a:off x="1981200" y="5177244"/>
            <a:ext cx="8229600" cy="4343400"/>
          </a:xfrm>
        </p:spPr>
        <p:txBody>
          <a:bodyPr/>
          <a:lstStyle/>
          <a:p>
            <a:pPr marL="0" indent="0" algn="ctr">
              <a:lnSpc>
                <a:spcPct val="80000"/>
              </a:lnSpc>
              <a:buNone/>
              <a:defRPr/>
            </a:pPr>
            <a:endParaRPr lang="en-US" altLang="en-US" sz="800" b="1" dirty="0"/>
          </a:p>
          <a:p>
            <a:pPr algn="ctr" eaLnBrk="1" hangingPunct="1">
              <a:lnSpc>
                <a:spcPct val="80000"/>
              </a:lnSpc>
              <a:defRPr/>
            </a:pPr>
            <a:r>
              <a:rPr lang="en-US" altLang="en-US" sz="3200" b="1" dirty="0">
                <a:solidFill>
                  <a:srgbClr val="FF0000"/>
                </a:solidFill>
              </a:rPr>
              <a:t>Please write any questions you may have during the presentation </a:t>
            </a:r>
            <a:r>
              <a:rPr lang="en-US" altLang="en-US" sz="3200" b="1" dirty="0" smtClean="0">
                <a:solidFill>
                  <a:srgbClr val="FF0000"/>
                </a:solidFill>
              </a:rPr>
              <a:t>down and email me after the presentation.</a:t>
            </a:r>
            <a:r>
              <a:rPr lang="en-US" altLang="en-US" sz="3200" b="1" dirty="0"/>
              <a:t/>
            </a:r>
            <a:br>
              <a:rPr lang="en-US" altLang="en-US" sz="3200" b="1" dirty="0"/>
            </a:br>
            <a:endParaRPr lang="en-US" altLang="en-US" sz="3200" dirty="0"/>
          </a:p>
          <a:p>
            <a:pPr eaLnBrk="1" hangingPunct="1">
              <a:lnSpc>
                <a:spcPct val="80000"/>
              </a:lnSpc>
              <a:defRPr/>
            </a:pPr>
            <a:endParaRPr lang="en-US" altLang="en-US" b="1" dirty="0"/>
          </a:p>
        </p:txBody>
      </p:sp>
      <p:pic>
        <p:nvPicPr>
          <p:cNvPr id="1026" name="Picture 2" descr="20 Sunrise Quotes - Sayings About the Start of a New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0116"/>
            <a:ext cx="12192000" cy="339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0360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A21D-43D9-F447-B8D7-E66C34F06C23}"/>
              </a:ext>
            </a:extLst>
          </p:cNvPr>
          <p:cNvSpPr>
            <a:spLocks noGrp="1"/>
          </p:cNvSpPr>
          <p:nvPr>
            <p:ph type="title"/>
          </p:nvPr>
        </p:nvSpPr>
        <p:spPr/>
        <p:txBody>
          <a:bodyPr/>
          <a:lstStyle/>
          <a:p>
            <a:r>
              <a:rPr lang="en-US" dirty="0">
                <a:latin typeface="Century Gothic" panose="020B0502020202020204" pitchFamily="34" charset="0"/>
              </a:rPr>
              <a:t>Essential Learnings</a:t>
            </a:r>
          </a:p>
        </p:txBody>
      </p:sp>
      <p:sp>
        <p:nvSpPr>
          <p:cNvPr id="3" name="Content Placeholder 2">
            <a:extLst>
              <a:ext uri="{FF2B5EF4-FFF2-40B4-BE49-F238E27FC236}">
                <a16:creationId xmlns:a16="http://schemas.microsoft.com/office/drawing/2014/main" id="{FA1BC183-341A-E84F-A176-A26374E08F94}"/>
              </a:ext>
            </a:extLst>
          </p:cNvPr>
          <p:cNvSpPr>
            <a:spLocks noGrp="1"/>
          </p:cNvSpPr>
          <p:nvPr>
            <p:ph idx="1"/>
          </p:nvPr>
        </p:nvSpPr>
        <p:spPr>
          <a:xfrm>
            <a:off x="838200" y="1825625"/>
            <a:ext cx="10412896" cy="4351338"/>
          </a:xfrm>
        </p:spPr>
        <p:txBody>
          <a:bodyPr>
            <a:normAutofit/>
          </a:bodyPr>
          <a:lstStyle/>
          <a:p>
            <a:pPr marL="0" indent="0">
              <a:spcAft>
                <a:spcPts val="1200"/>
              </a:spcAft>
              <a:buNone/>
            </a:pPr>
            <a:r>
              <a:rPr lang="en-US" sz="3200" b="1" dirty="0">
                <a:latin typeface="Century Gothic" panose="020B0502020202020204" pitchFamily="34" charset="0"/>
              </a:rPr>
              <a:t>Overarching Goals:</a:t>
            </a:r>
            <a:r>
              <a:rPr lang="en-US" sz="3200" dirty="0">
                <a:latin typeface="Century Gothic" panose="020B0502020202020204" pitchFamily="34" charset="0"/>
              </a:rPr>
              <a:t> </a:t>
            </a:r>
          </a:p>
          <a:p>
            <a:pPr>
              <a:spcAft>
                <a:spcPts val="1200"/>
              </a:spcAft>
            </a:pPr>
            <a:r>
              <a:rPr lang="en-US" dirty="0">
                <a:latin typeface="Century Gothic" panose="020B0502020202020204" pitchFamily="34" charset="0"/>
              </a:rPr>
              <a:t>Establish a safe learning community where students know and respect each other</a:t>
            </a:r>
          </a:p>
          <a:p>
            <a:pPr>
              <a:spcAft>
                <a:spcPts val="1200"/>
              </a:spcAft>
            </a:pPr>
            <a:r>
              <a:rPr lang="en-US" dirty="0">
                <a:latin typeface="Century Gothic" panose="020B0502020202020204" pitchFamily="34" charset="0"/>
              </a:rPr>
              <a:t>Establish structures and routines supportive of learning</a:t>
            </a:r>
          </a:p>
          <a:p>
            <a:pPr>
              <a:spcAft>
                <a:spcPts val="1200"/>
              </a:spcAft>
            </a:pPr>
            <a:r>
              <a:rPr lang="en-US" dirty="0">
                <a:latin typeface="Century Gothic" panose="020B0502020202020204" pitchFamily="34" charset="0"/>
              </a:rPr>
              <a:t>Engage students in thinking and sharing ideas about literacy, math, social studies and social emotional learning</a:t>
            </a:r>
          </a:p>
          <a:p>
            <a:pPr>
              <a:spcAft>
                <a:spcPts val="1200"/>
              </a:spcAft>
            </a:pPr>
            <a:endParaRPr lang="en-US" sz="3200" dirty="0">
              <a:latin typeface="Century Gothic" panose="020B0502020202020204" pitchFamily="34" charset="0"/>
            </a:endParaRPr>
          </a:p>
        </p:txBody>
      </p:sp>
      <p:pic>
        <p:nvPicPr>
          <p:cNvPr id="6" name="Picture 5" descr="A picture containing drawing, light&#10;&#10;Description automatically generated">
            <a:extLst>
              <a:ext uri="{FF2B5EF4-FFF2-40B4-BE49-F238E27FC236}">
                <a16:creationId xmlns:a16="http://schemas.microsoft.com/office/drawing/2014/main" id="{668BEF25-235D-5647-BF36-E3787CF434A3}"/>
              </a:ext>
            </a:extLst>
          </p:cNvPr>
          <p:cNvPicPr>
            <a:picLocks noChangeAspect="1"/>
          </p:cNvPicPr>
          <p:nvPr/>
        </p:nvPicPr>
        <p:blipFill>
          <a:blip r:embed="rId2"/>
          <a:stretch>
            <a:fillRect/>
          </a:stretch>
        </p:blipFill>
        <p:spPr>
          <a:xfrm>
            <a:off x="8263467" y="166687"/>
            <a:ext cx="3657600" cy="1028700"/>
          </a:xfrm>
          <a:prstGeom prst="rect">
            <a:avLst/>
          </a:prstGeom>
        </p:spPr>
      </p:pic>
    </p:spTree>
    <p:extLst>
      <p:ext uri="{BB962C8B-B14F-4D97-AF65-F5344CB8AC3E}">
        <p14:creationId xmlns:p14="http://schemas.microsoft.com/office/powerpoint/2010/main" val="178339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algn="ctr"/>
            <a:endParaRPr lang="en-US" altLang="en-US" sz="2800" dirty="0"/>
          </a:p>
          <a:p>
            <a:pPr algn="ctr"/>
            <a:r>
              <a:rPr lang="en-US" altLang="en-US" sz="2800" dirty="0" smtClean="0"/>
              <a:t>Fidgets should only be used if a prior discussion has been had with me. </a:t>
            </a:r>
          </a:p>
          <a:p>
            <a:pPr algn="ctr"/>
            <a:r>
              <a:rPr lang="en-US" altLang="en-US" sz="2800" dirty="0" smtClean="0"/>
              <a:t>Please let me know if you feel like your student would benefit from using a fidget. </a:t>
            </a:r>
            <a:endParaRPr lang="en-US" altLang="en-US" sz="2800" dirty="0"/>
          </a:p>
        </p:txBody>
      </p:sp>
      <p:sp>
        <p:nvSpPr>
          <p:cNvPr id="3" name="Title 2"/>
          <p:cNvSpPr>
            <a:spLocks noGrp="1"/>
          </p:cNvSpPr>
          <p:nvPr>
            <p:ph type="title"/>
          </p:nvPr>
        </p:nvSpPr>
        <p:spPr/>
        <p:txBody>
          <a:bodyPr/>
          <a:lstStyle/>
          <a:p>
            <a:pPr algn="ctr">
              <a:defRPr/>
            </a:pPr>
            <a:r>
              <a:rPr lang="en-US" dirty="0"/>
              <a:t>F</a:t>
            </a:r>
            <a:r>
              <a:rPr dirty="0" smtClean="0"/>
              <a:t>idgets</a:t>
            </a:r>
            <a:endParaRPr dirty="0"/>
          </a:p>
        </p:txBody>
      </p:sp>
    </p:spTree>
    <p:extLst>
      <p:ext uri="{BB962C8B-B14F-4D97-AF65-F5344CB8AC3E}">
        <p14:creationId xmlns:p14="http://schemas.microsoft.com/office/powerpoint/2010/main" val="2777932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581891" y="1221970"/>
            <a:ext cx="4073235" cy="5133703"/>
          </a:xfrm>
        </p:spPr>
        <p:txBody>
          <a:bodyPr>
            <a:normAutofit lnSpcReduction="10000"/>
          </a:bodyPr>
          <a:lstStyle/>
          <a:p>
            <a:pPr algn="ctr">
              <a:defRPr/>
            </a:pPr>
            <a:endParaRPr lang="en-US" altLang="en-US" sz="2800" dirty="0"/>
          </a:p>
          <a:p>
            <a:pPr algn="ctr">
              <a:defRPr/>
            </a:pPr>
            <a:r>
              <a:rPr lang="en-US" altLang="en-US" dirty="0" smtClean="0">
                <a:solidFill>
                  <a:schemeClr val="tx1"/>
                </a:solidFill>
              </a:rPr>
              <a:t>Research </a:t>
            </a:r>
            <a:r>
              <a:rPr lang="en-US" altLang="en-US" dirty="0">
                <a:solidFill>
                  <a:schemeClr val="tx1"/>
                </a:solidFill>
              </a:rPr>
              <a:t>shows that there is not a connection between homework and academic success </a:t>
            </a:r>
            <a:r>
              <a:rPr lang="en-US" altLang="en-US" i="1" dirty="0">
                <a:solidFill>
                  <a:schemeClr val="tx1"/>
                </a:solidFill>
              </a:rPr>
              <a:t>at the elementary level!</a:t>
            </a:r>
          </a:p>
          <a:p>
            <a:pPr algn="ctr">
              <a:defRPr/>
            </a:pPr>
            <a:r>
              <a:rPr lang="en-US" altLang="en-US" dirty="0">
                <a:solidFill>
                  <a:schemeClr val="tx1"/>
                </a:solidFill>
              </a:rPr>
              <a:t>I do not want homework to be stressful or very challenging for students.  I find that leads to frustration for students and families!</a:t>
            </a:r>
          </a:p>
          <a:p>
            <a:pPr algn="ctr">
              <a:defRPr/>
            </a:pPr>
            <a:r>
              <a:rPr lang="en-US" altLang="en-US" dirty="0">
                <a:solidFill>
                  <a:schemeClr val="tx1"/>
                </a:solidFill>
              </a:rPr>
              <a:t>Students should be able to do homework independently, and work toward independently setting time to do homework each night and bringing it to school on time</a:t>
            </a:r>
            <a:r>
              <a:rPr lang="en-US" altLang="en-US" dirty="0" smtClean="0">
                <a:solidFill>
                  <a:schemeClr val="tx1"/>
                </a:solidFill>
              </a:rPr>
              <a:t>.</a:t>
            </a:r>
            <a:endParaRPr lang="en-US" altLang="en-US" dirty="0">
              <a:solidFill>
                <a:schemeClr val="tx1"/>
              </a:solidFill>
            </a:endParaRPr>
          </a:p>
        </p:txBody>
      </p:sp>
      <p:sp>
        <p:nvSpPr>
          <p:cNvPr id="3" name="Title 2"/>
          <p:cNvSpPr>
            <a:spLocks noGrp="1"/>
          </p:cNvSpPr>
          <p:nvPr>
            <p:ph type="title"/>
          </p:nvPr>
        </p:nvSpPr>
        <p:spPr/>
        <p:txBody>
          <a:bodyPr/>
          <a:lstStyle/>
          <a:p>
            <a:pPr algn="ctr">
              <a:defRPr/>
            </a:pPr>
            <a:r>
              <a:rPr lang="en-US" dirty="0"/>
              <a:t>H</a:t>
            </a:r>
            <a:r>
              <a:rPr dirty="0" smtClean="0"/>
              <a:t>omework</a:t>
            </a:r>
            <a:endParaRPr dirty="0"/>
          </a:p>
        </p:txBody>
      </p:sp>
      <p:sp>
        <p:nvSpPr>
          <p:cNvPr id="2" name="Rectangle 1"/>
          <p:cNvSpPr/>
          <p:nvPr/>
        </p:nvSpPr>
        <p:spPr>
          <a:xfrm>
            <a:off x="5491941" y="1803662"/>
            <a:ext cx="6096000" cy="3970318"/>
          </a:xfrm>
          <a:prstGeom prst="rect">
            <a:avLst/>
          </a:prstGeom>
        </p:spPr>
        <p:txBody>
          <a:bodyPr>
            <a:spAutoFit/>
          </a:bodyPr>
          <a:lstStyle/>
          <a:p>
            <a:r>
              <a:rPr lang="en-US" dirty="0" smtClean="0">
                <a:latin typeface="PT Sans"/>
              </a:rPr>
              <a:t>-In </a:t>
            </a:r>
            <a:r>
              <a:rPr lang="en-US" dirty="0">
                <a:latin typeface="PT Sans"/>
              </a:rPr>
              <a:t>4th grade, we expect students to complete 40 minutes of homework each night.  4th graders are expected to read for 20 minutes each night, and do math homework for 20 minutes each night.  Homework is not graded but is reviewed. Homework is expected to be completed independently by each individual student. The time spent on homework is more important than the amount of homework completed. We do not want homework to be stressful. </a:t>
            </a:r>
            <a:br>
              <a:rPr lang="en-US" dirty="0">
                <a:latin typeface="PT Sans"/>
              </a:rPr>
            </a:br>
            <a:r>
              <a:rPr lang="en-US" dirty="0">
                <a:latin typeface="PT Sans"/>
              </a:rPr>
              <a:t/>
            </a:r>
            <a:br>
              <a:rPr lang="en-US" dirty="0">
                <a:latin typeface="PT Sans"/>
              </a:rPr>
            </a:br>
            <a:r>
              <a:rPr lang="en-US" dirty="0" smtClean="0">
                <a:latin typeface="PT Sans"/>
              </a:rPr>
              <a:t>-I </a:t>
            </a:r>
            <a:r>
              <a:rPr lang="en-US" dirty="0">
                <a:latin typeface="PT Sans"/>
              </a:rPr>
              <a:t>am happy to modify homework as needed to meet the academic needs of the student. If you have any concerns about the amount or challenge level of homework, please contact me. </a:t>
            </a:r>
            <a:endParaRPr lang="en-US" b="0" i="0" dirty="0">
              <a:effectLst/>
              <a:latin typeface="PT Sans"/>
            </a:endParaRPr>
          </a:p>
        </p:txBody>
      </p:sp>
    </p:spTree>
    <p:extLst>
      <p:ext uri="{BB962C8B-B14F-4D97-AF65-F5344CB8AC3E}">
        <p14:creationId xmlns:p14="http://schemas.microsoft.com/office/powerpoint/2010/main" val="276450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81200" y="1676400"/>
            <a:ext cx="8229600" cy="4419600"/>
          </a:xfrm>
        </p:spPr>
        <p:txBody>
          <a:bodyPr/>
          <a:lstStyle/>
          <a:p>
            <a:pPr algn="ctr" eaLnBrk="1" hangingPunct="1">
              <a:defRPr/>
            </a:pPr>
            <a:r>
              <a:rPr lang="en-US" altLang="en-US" sz="2800" dirty="0"/>
              <a:t>Students </a:t>
            </a:r>
            <a:r>
              <a:rPr lang="en-US" altLang="en-US" sz="2800" dirty="0" smtClean="0"/>
              <a:t>should try </a:t>
            </a:r>
            <a:r>
              <a:rPr lang="en-US" altLang="en-US" sz="2800" dirty="0"/>
              <a:t>to read 20 minutes every night!</a:t>
            </a:r>
          </a:p>
          <a:p>
            <a:pPr lvl="1" algn="ctr" eaLnBrk="1" hangingPunct="1">
              <a:defRPr/>
            </a:pPr>
            <a:r>
              <a:rPr lang="en-US" altLang="en-US" sz="2800" dirty="0"/>
              <a:t>They can read independently.</a:t>
            </a:r>
          </a:p>
          <a:p>
            <a:pPr lvl="1" algn="ctr" eaLnBrk="1" hangingPunct="1">
              <a:defRPr/>
            </a:pPr>
            <a:r>
              <a:rPr lang="en-US" altLang="en-US" sz="2800" dirty="0"/>
              <a:t>They can read to someone else.</a:t>
            </a:r>
          </a:p>
          <a:p>
            <a:pPr lvl="1" algn="ctr" eaLnBrk="1" hangingPunct="1">
              <a:defRPr/>
            </a:pPr>
            <a:r>
              <a:rPr lang="en-US" altLang="en-US" sz="2800" dirty="0"/>
              <a:t>Listen to a book on tape.</a:t>
            </a:r>
          </a:p>
          <a:p>
            <a:pPr marL="0" indent="0" algn="ctr">
              <a:buNone/>
              <a:defRPr/>
            </a:pPr>
            <a:endParaRPr lang="en-US" altLang="en-US" sz="2800" dirty="0">
              <a:solidFill>
                <a:srgbClr val="81F62A"/>
              </a:solidFill>
            </a:endParaRPr>
          </a:p>
          <a:p>
            <a:pPr marL="450000" lvl="1" indent="0" eaLnBrk="1" hangingPunct="1">
              <a:buNone/>
              <a:defRPr/>
            </a:pPr>
            <a:endParaRPr lang="en-US" altLang="en-US" dirty="0" smtClean="0"/>
          </a:p>
        </p:txBody>
      </p:sp>
      <p:sp>
        <p:nvSpPr>
          <p:cNvPr id="9218" name="Rectangle 2"/>
          <p:cNvSpPr>
            <a:spLocks noGrp="1" noChangeArrowheads="1"/>
          </p:cNvSpPr>
          <p:nvPr>
            <p:ph type="title"/>
          </p:nvPr>
        </p:nvSpPr>
        <p:spPr>
          <a:xfrm>
            <a:off x="1981200" y="152400"/>
            <a:ext cx="8229600" cy="1524000"/>
          </a:xfrm>
        </p:spPr>
        <p:txBody>
          <a:bodyPr>
            <a:noAutofit/>
          </a:bodyPr>
          <a:lstStyle/>
          <a:p>
            <a:pPr>
              <a:defRPr/>
            </a:pPr>
            <a:r>
              <a:rPr b="1"/>
              <a:t>Reading at Home</a:t>
            </a:r>
          </a:p>
        </p:txBody>
      </p:sp>
    </p:spTree>
    <p:extLst>
      <p:ext uri="{BB962C8B-B14F-4D97-AF65-F5344CB8AC3E}">
        <p14:creationId xmlns:p14="http://schemas.microsoft.com/office/powerpoint/2010/main" val="226179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Folders </a:t>
            </a:r>
            <a:endParaRPr lang="en-US" dirty="0"/>
          </a:p>
        </p:txBody>
      </p:sp>
      <p:sp>
        <p:nvSpPr>
          <p:cNvPr id="3" name="Content Placeholder 2"/>
          <p:cNvSpPr>
            <a:spLocks noGrp="1"/>
          </p:cNvSpPr>
          <p:nvPr>
            <p:ph idx="1"/>
          </p:nvPr>
        </p:nvSpPr>
        <p:spPr>
          <a:xfrm>
            <a:off x="913794" y="1732449"/>
            <a:ext cx="10765587" cy="4734853"/>
          </a:xfrm>
        </p:spPr>
        <p:txBody>
          <a:bodyPr>
            <a:normAutofit fontScale="92500" lnSpcReduction="10000"/>
          </a:bodyPr>
          <a:lstStyle/>
          <a:p>
            <a:r>
              <a:rPr lang="en-US" dirty="0" smtClean="0">
                <a:effectLst/>
              </a:rPr>
              <a:t>Missing homework assignments will be recorded. </a:t>
            </a:r>
            <a:br>
              <a:rPr lang="en-US" dirty="0" smtClean="0">
                <a:effectLst/>
              </a:rPr>
            </a:br>
            <a:endParaRPr lang="en-US" dirty="0">
              <a:effectLst/>
            </a:endParaRPr>
          </a:p>
          <a:p>
            <a:r>
              <a:rPr lang="en-US" dirty="0" smtClean="0">
                <a:effectLst/>
              </a:rPr>
              <a:t>Students that complete all of the week’s homework will receive a checkmark. </a:t>
            </a:r>
            <a:br>
              <a:rPr lang="en-US" dirty="0" smtClean="0">
                <a:effectLst/>
              </a:rPr>
            </a:br>
            <a:endParaRPr lang="en-US" dirty="0">
              <a:effectLst/>
            </a:endParaRPr>
          </a:p>
          <a:p>
            <a:r>
              <a:rPr lang="en-US" dirty="0" smtClean="0">
                <a:effectLst/>
              </a:rPr>
              <a:t>Each homework assignment counts as one point. </a:t>
            </a:r>
            <a:br>
              <a:rPr lang="en-US" dirty="0" smtClean="0">
                <a:effectLst/>
              </a:rPr>
            </a:br>
            <a:endParaRPr lang="en-US" dirty="0">
              <a:effectLst/>
            </a:endParaRPr>
          </a:p>
          <a:p>
            <a:r>
              <a:rPr lang="en-US" dirty="0" smtClean="0">
                <a:effectLst/>
              </a:rPr>
              <a:t>Parent signature is required.</a:t>
            </a:r>
            <a:br>
              <a:rPr lang="en-US" dirty="0" smtClean="0">
                <a:effectLst/>
              </a:rPr>
            </a:br>
            <a:endParaRPr lang="en-US" dirty="0" smtClean="0">
              <a:effectLst/>
            </a:endParaRPr>
          </a:p>
          <a:p>
            <a:r>
              <a:rPr lang="en-US" dirty="0" smtClean="0">
                <a:effectLst/>
              </a:rPr>
              <a:t> Students that finish all of their homework will have an extra recess for Finish Friday. </a:t>
            </a:r>
            <a:br>
              <a:rPr lang="en-US" dirty="0" smtClean="0">
                <a:effectLst/>
              </a:rPr>
            </a:br>
            <a:r>
              <a:rPr lang="en-US" dirty="0" smtClean="0">
                <a:effectLst/>
              </a:rPr>
              <a:t> Students that need to finish one or more assignments will go to the work room to do makeup work. </a:t>
            </a:r>
            <a:br>
              <a:rPr lang="en-US" dirty="0" smtClean="0">
                <a:effectLst/>
              </a:rPr>
            </a:br>
            <a:r>
              <a:rPr lang="en-US" dirty="0" smtClean="0">
                <a:effectLst/>
              </a:rPr>
              <a:t/>
            </a:r>
            <a:br>
              <a:rPr lang="en-US" dirty="0" smtClean="0">
                <a:effectLst/>
              </a:rPr>
            </a:br>
            <a:r>
              <a:rPr lang="en-US" dirty="0" smtClean="0">
                <a:effectLst/>
              </a:rPr>
              <a:t/>
            </a:r>
            <a:br>
              <a:rPr lang="en-US" dirty="0" smtClean="0">
                <a:effectLst/>
              </a:rPr>
            </a:br>
            <a:r>
              <a:rPr lang="en-US" dirty="0" smtClean="0">
                <a:effectLst/>
              </a:rPr>
              <a:t/>
            </a:r>
            <a:br>
              <a:rPr lang="en-US" dirty="0" smtClean="0">
                <a:effectLst/>
              </a:rPr>
            </a:br>
            <a:r>
              <a:rPr lang="en-US" dirty="0" smtClean="0">
                <a:solidFill>
                  <a:srgbClr val="92D050"/>
                </a:solidFill>
                <a:effectLst/>
              </a:rPr>
              <a:t>Students should have a Green Friday Folder Sheet already! </a:t>
            </a:r>
            <a:r>
              <a:rPr lang="en-US" dirty="0" smtClean="0">
                <a:solidFill>
                  <a:srgbClr val="92D050"/>
                </a:solidFill>
                <a:effectLst/>
                <a:sym typeface="Wingdings" panose="05000000000000000000" pitchFamily="2" charset="2"/>
              </a:rPr>
              <a:t> </a:t>
            </a:r>
            <a:r>
              <a:rPr lang="en-US" dirty="0" smtClean="0">
                <a:solidFill>
                  <a:srgbClr val="92D050"/>
                </a:solidFill>
                <a:effectLst/>
              </a:rPr>
              <a:t/>
            </a:r>
            <a:br>
              <a:rPr lang="en-US" dirty="0" smtClean="0">
                <a:solidFill>
                  <a:srgbClr val="92D050"/>
                </a:solidFill>
                <a:effectLst/>
              </a:rPr>
            </a:br>
            <a:endParaRPr lang="en-US" dirty="0" smtClean="0">
              <a:solidFill>
                <a:srgbClr val="92D050"/>
              </a:solidFill>
              <a:effectLst/>
            </a:endParaRPr>
          </a:p>
          <a:p>
            <a:endParaRPr lang="en-US" dirty="0"/>
          </a:p>
        </p:txBody>
      </p:sp>
    </p:spTree>
    <p:extLst>
      <p:ext uri="{BB962C8B-B14F-4D97-AF65-F5344CB8AC3E}">
        <p14:creationId xmlns:p14="http://schemas.microsoft.com/office/powerpoint/2010/main" val="302563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Economy</a:t>
            </a:r>
            <a:endParaRPr lang="en-US" dirty="0"/>
          </a:p>
        </p:txBody>
      </p:sp>
      <p:sp>
        <p:nvSpPr>
          <p:cNvPr id="3" name="Content Placeholder 2"/>
          <p:cNvSpPr>
            <a:spLocks noGrp="1"/>
          </p:cNvSpPr>
          <p:nvPr>
            <p:ph idx="1"/>
          </p:nvPr>
        </p:nvSpPr>
        <p:spPr>
          <a:xfrm>
            <a:off x="913795" y="1732449"/>
            <a:ext cx="10353762" cy="4643413"/>
          </a:xfrm>
        </p:spPr>
        <p:txBody>
          <a:bodyPr>
            <a:normAutofit/>
          </a:bodyPr>
          <a:lstStyle/>
          <a:p>
            <a:r>
              <a:rPr lang="en-US" sz="2400" dirty="0" smtClean="0"/>
              <a:t>We will be using a classroom economy this year as an individual incentive system. </a:t>
            </a:r>
            <a:br>
              <a:rPr lang="en-US" sz="2400" dirty="0" smtClean="0"/>
            </a:br>
            <a:endParaRPr lang="en-US" sz="2400" dirty="0" smtClean="0"/>
          </a:p>
          <a:p>
            <a:r>
              <a:rPr lang="en-US" sz="2400" dirty="0" smtClean="0"/>
              <a:t>Students will earn Eagle </a:t>
            </a:r>
            <a:r>
              <a:rPr lang="en-US" sz="2400" dirty="0" smtClean="0"/>
              <a:t>Bucks</a:t>
            </a:r>
            <a:r>
              <a:rPr lang="en-US" sz="2400" dirty="0" smtClean="0"/>
              <a:t> </a:t>
            </a:r>
            <a:r>
              <a:rPr lang="en-US" sz="2400" dirty="0" smtClean="0"/>
              <a:t>for following expected behavior throughout the school day. </a:t>
            </a:r>
            <a:br>
              <a:rPr lang="en-US" sz="2400" dirty="0" smtClean="0"/>
            </a:br>
            <a:endParaRPr lang="en-US" sz="2400" dirty="0" smtClean="0"/>
          </a:p>
          <a:p>
            <a:r>
              <a:rPr lang="en-US" sz="2400" dirty="0" smtClean="0"/>
              <a:t>Students can buy privileges with Eagle </a:t>
            </a:r>
            <a:r>
              <a:rPr lang="en-US" sz="2400" dirty="0" smtClean="0"/>
              <a:t>Bucks</a:t>
            </a:r>
            <a:r>
              <a:rPr lang="en-US" sz="2400" dirty="0" smtClean="0"/>
              <a:t> </a:t>
            </a:r>
            <a:r>
              <a:rPr lang="en-US" sz="2400" dirty="0" smtClean="0"/>
              <a:t>such as homework passes, teaching the class a skill, or sitting in the teacher chair for the day. </a:t>
            </a:r>
            <a:r>
              <a:rPr lang="en-US" sz="2400" dirty="0"/>
              <a:t/>
            </a:r>
            <a:br>
              <a:rPr lang="en-US" sz="2400" dirty="0"/>
            </a:br>
            <a:endParaRPr lang="en-US" sz="2400" dirty="0" smtClean="0"/>
          </a:p>
          <a:p>
            <a:r>
              <a:rPr lang="en-US" sz="2400" dirty="0" smtClean="0"/>
              <a:t>Students will also have jobs with a salary! </a:t>
            </a:r>
            <a:r>
              <a:rPr lang="en-US" sz="2400" dirty="0" smtClean="0">
                <a:sym typeface="Wingdings" panose="05000000000000000000" pitchFamily="2" charset="2"/>
              </a:rPr>
              <a:t> </a:t>
            </a:r>
            <a:endParaRPr lang="en-US" sz="2400" dirty="0" smtClean="0"/>
          </a:p>
        </p:txBody>
      </p:sp>
    </p:spTree>
    <p:extLst>
      <p:ext uri="{BB962C8B-B14F-4D97-AF65-F5344CB8AC3E}">
        <p14:creationId xmlns:p14="http://schemas.microsoft.com/office/powerpoint/2010/main" val="19751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981200" y="1368829"/>
            <a:ext cx="8229600" cy="4419600"/>
          </a:xfrm>
        </p:spPr>
        <p:txBody>
          <a:bodyPr>
            <a:normAutofit fontScale="92500" lnSpcReduction="10000"/>
          </a:bodyPr>
          <a:lstStyle/>
          <a:p>
            <a:pPr eaLnBrk="1" hangingPunct="1">
              <a:lnSpc>
                <a:spcPct val="90000"/>
              </a:lnSpc>
            </a:pPr>
            <a:endParaRPr lang="en-US" altLang="en-US" sz="2800" dirty="0"/>
          </a:p>
          <a:p>
            <a:pPr algn="ctr" eaLnBrk="1" hangingPunct="1"/>
            <a:r>
              <a:rPr lang="en-US" altLang="en-US" sz="3200" dirty="0"/>
              <a:t>Best handwriting</a:t>
            </a:r>
          </a:p>
          <a:p>
            <a:pPr algn="ctr" eaLnBrk="1" hangingPunct="1"/>
            <a:r>
              <a:rPr lang="en-US" altLang="en-US" sz="3200" dirty="0"/>
              <a:t>Take your time</a:t>
            </a:r>
          </a:p>
          <a:p>
            <a:pPr algn="ctr" eaLnBrk="1" hangingPunct="1"/>
            <a:r>
              <a:rPr lang="en-US" altLang="en-US" sz="3200" dirty="0"/>
              <a:t>Correct spelling</a:t>
            </a:r>
          </a:p>
          <a:p>
            <a:pPr algn="ctr" eaLnBrk="1" hangingPunct="1"/>
            <a:r>
              <a:rPr lang="en-US" altLang="en-US" sz="3200" dirty="0"/>
              <a:t>Start a sentence with a capital and end with appropriate </a:t>
            </a:r>
            <a:r>
              <a:rPr lang="en-US" altLang="en-US" sz="3200" dirty="0" smtClean="0"/>
              <a:t>punctuation.</a:t>
            </a:r>
            <a:endParaRPr lang="en-US" altLang="en-US" sz="3200" dirty="0"/>
          </a:p>
          <a:p>
            <a:pPr algn="ctr" eaLnBrk="1" hangingPunct="1"/>
            <a:r>
              <a:rPr lang="en-US" altLang="en-US" sz="3200" dirty="0"/>
              <a:t>Double check work</a:t>
            </a:r>
          </a:p>
          <a:p>
            <a:pPr algn="ctr" eaLnBrk="1" hangingPunct="1"/>
            <a:r>
              <a:rPr lang="en-US" altLang="en-US" sz="3200" dirty="0"/>
              <a:t>Turn work </a:t>
            </a:r>
            <a:r>
              <a:rPr lang="en-US" altLang="en-US" sz="3200" dirty="0" smtClean="0"/>
              <a:t>in </a:t>
            </a:r>
            <a:r>
              <a:rPr lang="en-US" altLang="en-US" sz="3200" dirty="0" smtClean="0"/>
              <a:t>on-time (by Friday)!</a:t>
            </a:r>
            <a:endParaRPr lang="en-US" altLang="en-US" sz="2800" dirty="0"/>
          </a:p>
          <a:p>
            <a:pPr lvl="1" eaLnBrk="1" hangingPunct="1">
              <a:lnSpc>
                <a:spcPct val="90000"/>
              </a:lnSpc>
            </a:pPr>
            <a:endParaRPr lang="en-US" altLang="en-US" dirty="0" smtClean="0"/>
          </a:p>
        </p:txBody>
      </p:sp>
      <p:sp>
        <p:nvSpPr>
          <p:cNvPr id="12290" name="Rectangle 2"/>
          <p:cNvSpPr>
            <a:spLocks noGrp="1" noChangeArrowheads="1"/>
          </p:cNvSpPr>
          <p:nvPr>
            <p:ph type="title"/>
          </p:nvPr>
        </p:nvSpPr>
        <p:spPr>
          <a:xfrm>
            <a:off x="1981200" y="152400"/>
            <a:ext cx="8229600" cy="1447800"/>
          </a:xfrm>
        </p:spPr>
        <p:txBody>
          <a:bodyPr/>
          <a:lstStyle/>
          <a:p>
            <a:pPr>
              <a:defRPr/>
            </a:pPr>
            <a:r>
              <a:rPr sz="3200" b="1"/>
              <a:t>4</a:t>
            </a:r>
            <a:r>
              <a:rPr sz="3200" b="1" baseline="30000"/>
              <a:t>th</a:t>
            </a:r>
            <a:r>
              <a:rPr sz="3200" b="1"/>
              <a:t> Grade Quality Work/ Best Effort</a:t>
            </a:r>
          </a:p>
        </p:txBody>
      </p:sp>
    </p:spTree>
    <p:extLst>
      <p:ext uri="{BB962C8B-B14F-4D97-AF65-F5344CB8AC3E}">
        <p14:creationId xmlns:p14="http://schemas.microsoft.com/office/powerpoint/2010/main" val="268154690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41" y="834043"/>
            <a:ext cx="8229600" cy="1219200"/>
          </a:xfrm>
        </p:spPr>
        <p:txBody>
          <a:bodyPr>
            <a:normAutofit/>
          </a:bodyPr>
          <a:lstStyle/>
          <a:p>
            <a:pPr>
              <a:defRPr/>
            </a:pPr>
            <a:r>
              <a:rPr dirty="0" smtClean="0"/>
              <a:t>Eureka Math – A Story of Units</a:t>
            </a:r>
            <a:endParaRPr dirty="0"/>
          </a:p>
        </p:txBody>
      </p:sp>
      <p:sp>
        <p:nvSpPr>
          <p:cNvPr id="3" name="Content Placeholder 2"/>
          <p:cNvSpPr>
            <a:spLocks noGrp="1"/>
          </p:cNvSpPr>
          <p:nvPr>
            <p:ph idx="1"/>
          </p:nvPr>
        </p:nvSpPr>
        <p:spPr>
          <a:xfrm>
            <a:off x="2104216" y="2351117"/>
            <a:ext cx="8162925" cy="3570288"/>
          </a:xfrm>
        </p:spPr>
        <p:txBody>
          <a:bodyPr>
            <a:normAutofit lnSpcReduction="10000"/>
          </a:bodyPr>
          <a:lstStyle/>
          <a:p>
            <a:pPr>
              <a:defRPr/>
            </a:pPr>
            <a:r>
              <a:rPr lang="en-US" dirty="0" smtClean="0"/>
              <a:t>A comprehensive curriculum written by a team of teachers and mathematicians who took great care to present mathematics in a logical progression, preparing students to understand advanced math</a:t>
            </a:r>
          </a:p>
          <a:p>
            <a:pPr>
              <a:defRPr/>
            </a:pPr>
            <a:r>
              <a:rPr lang="en-US" dirty="0" smtClean="0"/>
              <a:t>Developed specifically to meet the math standards adopted by our state</a:t>
            </a:r>
          </a:p>
          <a:p>
            <a:pPr>
              <a:defRPr/>
            </a:pPr>
            <a:r>
              <a:rPr lang="en-US" dirty="0" smtClean="0"/>
              <a:t>Connects math to the real world in ways that take the fear out of math and build student confidence</a:t>
            </a:r>
          </a:p>
          <a:p>
            <a:pPr>
              <a:defRPr/>
            </a:pPr>
            <a:r>
              <a:rPr lang="en-US" dirty="0" smtClean="0"/>
              <a:t>Teaches math as a “story” to build students’ mathematical knowledge logically and help them achieve deep understanding</a:t>
            </a:r>
          </a:p>
          <a:p>
            <a:pPr>
              <a:defRPr/>
            </a:pPr>
            <a:r>
              <a:rPr lang="en-US" dirty="0" smtClean="0"/>
              <a:t>This approach can be unfamiliar to those of us who grew up memorizing mathematical facts and formulas</a:t>
            </a:r>
            <a:endParaRPr lang="en-US" dirty="0"/>
          </a:p>
        </p:txBody>
      </p:sp>
    </p:spTree>
    <p:extLst>
      <p:ext uri="{BB962C8B-B14F-4D97-AF65-F5344CB8AC3E}">
        <p14:creationId xmlns:p14="http://schemas.microsoft.com/office/powerpoint/2010/main" val="26226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870" y="838200"/>
            <a:ext cx="8229600" cy="1219200"/>
          </a:xfrm>
        </p:spPr>
        <p:txBody>
          <a:bodyPr>
            <a:normAutofit fontScale="90000"/>
          </a:bodyPr>
          <a:lstStyle/>
          <a:p>
            <a:pPr>
              <a:defRPr/>
            </a:pPr>
            <a:r>
              <a:rPr smtClean="0"/>
              <a:t>Eureka Math – How Parents Can Help</a:t>
            </a:r>
            <a:endParaRPr/>
          </a:p>
        </p:txBody>
      </p:sp>
      <p:sp>
        <p:nvSpPr>
          <p:cNvPr id="29699" name="Content Placeholder 2"/>
          <p:cNvSpPr>
            <a:spLocks noGrp="1"/>
          </p:cNvSpPr>
          <p:nvPr>
            <p:ph idx="1"/>
          </p:nvPr>
        </p:nvSpPr>
        <p:spPr>
          <a:xfrm>
            <a:off x="2008188" y="2286000"/>
            <a:ext cx="8229600" cy="4572000"/>
          </a:xfrm>
        </p:spPr>
        <p:txBody>
          <a:bodyPr/>
          <a:lstStyle/>
          <a:p>
            <a:r>
              <a:rPr lang="en-US" altLang="en-US" smtClean="0"/>
              <a:t>Understand that students are learning math in a way that will prepare them for the higher demands of college and careers today and in the future – focused math skills and real-world, challenging problems</a:t>
            </a:r>
          </a:p>
          <a:p>
            <a:r>
              <a:rPr lang="en-US" altLang="en-US" smtClean="0"/>
              <a:t>At the beginning of each module, read the Parent Tip Sheet to get an overview of the topics your child will be learning and how you can support this learning at home</a:t>
            </a:r>
          </a:p>
          <a:p>
            <a:r>
              <a:rPr lang="en-US" altLang="en-US" smtClean="0"/>
              <a:t>Recognize that Eureka Math lessons can be customized by teachers to meet the varying needs of students</a:t>
            </a:r>
          </a:p>
          <a:p>
            <a:endParaRPr lang="en-US" altLang="en-US" smtClean="0"/>
          </a:p>
        </p:txBody>
      </p:sp>
    </p:spTree>
    <p:extLst>
      <p:ext uri="{BB962C8B-B14F-4D97-AF65-F5344CB8AC3E}">
        <p14:creationId xmlns:p14="http://schemas.microsoft.com/office/powerpoint/2010/main" val="23548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1580607" y="1960880"/>
            <a:ext cx="7312025" cy="4497388"/>
          </a:xfrm>
        </p:spPr>
        <p:txBody>
          <a:bodyPr>
            <a:normAutofit/>
          </a:bodyPr>
          <a:lstStyle/>
          <a:p>
            <a:pPr lvl="1" eaLnBrk="1" hangingPunct="1"/>
            <a:r>
              <a:rPr lang="en-US" altLang="en-US" sz="3200" dirty="0" smtClean="0"/>
              <a:t>Vision and Light  </a:t>
            </a:r>
          </a:p>
          <a:p>
            <a:pPr lvl="1" eaLnBrk="1" hangingPunct="1"/>
            <a:r>
              <a:rPr lang="en-US" altLang="en-US" sz="3200" dirty="0" smtClean="0"/>
              <a:t>Earth’s Features </a:t>
            </a:r>
          </a:p>
          <a:p>
            <a:pPr lvl="1"/>
            <a:r>
              <a:rPr lang="en-US" sz="3200" b="1" dirty="0" smtClean="0">
                <a:solidFill>
                  <a:srgbClr val="FF0000"/>
                </a:solidFill>
              </a:rPr>
              <a:t>Energy Conversion</a:t>
            </a:r>
          </a:p>
          <a:p>
            <a:pPr lvl="1"/>
            <a:r>
              <a:rPr lang="en-US" sz="3200" dirty="0" smtClean="0"/>
              <a:t>Waves, Energy, and Information  </a:t>
            </a:r>
            <a:r>
              <a:rPr lang="en-US" sz="3200" dirty="0"/>
              <a:t/>
            </a:r>
            <a:br>
              <a:rPr lang="en-US" sz="3200" dirty="0"/>
            </a:br>
            <a:endParaRPr lang="en-US" altLang="en-US" sz="3200" dirty="0" smtClean="0"/>
          </a:p>
          <a:p>
            <a:pPr lvl="1" eaLnBrk="1" hangingPunct="1">
              <a:buFont typeface="Wingdings" panose="05000000000000000000" pitchFamily="2" charset="2"/>
              <a:buNone/>
            </a:pPr>
            <a:endParaRPr lang="en-US" altLang="en-US" dirty="0" smtClean="0"/>
          </a:p>
          <a:p>
            <a:pPr lvl="1" eaLnBrk="1" hangingPunct="1">
              <a:buFont typeface="Wingdings" panose="05000000000000000000" pitchFamily="2" charset="2"/>
              <a:buNone/>
            </a:pPr>
            <a:endParaRPr lang="en-US" altLang="en-US" dirty="0" smtClean="0"/>
          </a:p>
        </p:txBody>
      </p:sp>
      <p:sp>
        <p:nvSpPr>
          <p:cNvPr id="2" name="Rectangle 2"/>
          <p:cNvSpPr>
            <a:spLocks noGrp="1" noChangeArrowheads="1"/>
          </p:cNvSpPr>
          <p:nvPr>
            <p:ph type="title"/>
          </p:nvPr>
        </p:nvSpPr>
        <p:spPr/>
        <p:txBody>
          <a:bodyPr/>
          <a:lstStyle/>
          <a:p>
            <a:pPr>
              <a:defRPr/>
            </a:pPr>
            <a:r>
              <a:rPr b="1" dirty="0" smtClean="0"/>
              <a:t>Science </a:t>
            </a:r>
          </a:p>
        </p:txBody>
      </p:sp>
    </p:spTree>
    <p:extLst>
      <p:ext uri="{BB962C8B-B14F-4D97-AF65-F5344CB8AC3E}">
        <p14:creationId xmlns:p14="http://schemas.microsoft.com/office/powerpoint/2010/main" val="342508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1939334" y="973958"/>
            <a:ext cx="8229600" cy="3276600"/>
          </a:xfrm>
        </p:spPr>
        <p:txBody>
          <a:bodyPr/>
          <a:lstStyle/>
          <a:p>
            <a:pPr eaLnBrk="1" hangingPunct="1"/>
            <a:r>
              <a:rPr lang="en-US" altLang="en-US" dirty="0"/>
              <a:t>I am in </a:t>
            </a:r>
            <a:r>
              <a:rPr lang="en-US" altLang="en-US" dirty="0" smtClean="0"/>
              <a:t>my </a:t>
            </a:r>
            <a:r>
              <a:rPr lang="en-US" altLang="en-US" dirty="0" smtClean="0"/>
              <a:t>seventh</a:t>
            </a:r>
            <a:r>
              <a:rPr lang="en-US" altLang="en-US" dirty="0" smtClean="0"/>
              <a:t> </a:t>
            </a:r>
            <a:r>
              <a:rPr lang="en-US" altLang="en-US" dirty="0"/>
              <a:t>year of teaching in Issaquah! I worked at Creekside as a fourth grade teacher for two years. This is </a:t>
            </a:r>
            <a:r>
              <a:rPr lang="en-US" altLang="en-US" dirty="0" smtClean="0"/>
              <a:t>my </a:t>
            </a:r>
            <a:r>
              <a:rPr lang="en-US" altLang="en-US" dirty="0" smtClean="0"/>
              <a:t>fifth </a:t>
            </a:r>
            <a:r>
              <a:rPr lang="en-US" altLang="en-US" dirty="0"/>
              <a:t>year at Discovery. </a:t>
            </a:r>
          </a:p>
          <a:p>
            <a:pPr eaLnBrk="1" hangingPunct="1"/>
            <a:r>
              <a:rPr lang="en-US" altLang="en-US" dirty="0"/>
              <a:t>Graduate of WSU, Bachelors in Elementary Education (K-8), and Minors in Psychology and Human Development. </a:t>
            </a:r>
          </a:p>
          <a:p>
            <a:r>
              <a:rPr lang="en-US" altLang="en-US" dirty="0"/>
              <a:t>I have two cats Copper and Apollo! </a:t>
            </a:r>
            <a:r>
              <a:rPr lang="en-US" altLang="en-US" dirty="0"/>
              <a:t>I have one dog named Blitzen</a:t>
            </a:r>
            <a:r>
              <a:rPr lang="en-US" altLang="en-US" dirty="0" smtClean="0"/>
              <a:t>!</a:t>
            </a:r>
            <a:endParaRPr lang="en-US" altLang="en-US" dirty="0" smtClean="0"/>
          </a:p>
          <a:p>
            <a:pPr eaLnBrk="1" hangingPunct="1"/>
            <a:r>
              <a:rPr lang="en-US" altLang="en-US" dirty="0" smtClean="0"/>
              <a:t>I </a:t>
            </a:r>
            <a:r>
              <a:rPr lang="en-US" altLang="en-US" dirty="0" smtClean="0"/>
              <a:t>am married to a teacher! </a:t>
            </a:r>
            <a:r>
              <a:rPr lang="en-US" altLang="en-US" dirty="0" smtClean="0">
                <a:sym typeface="Wingdings" panose="05000000000000000000" pitchFamily="2" charset="2"/>
              </a:rPr>
              <a:t> </a:t>
            </a:r>
            <a:endParaRPr lang="en-US" altLang="en-US" dirty="0" smtClean="0"/>
          </a:p>
        </p:txBody>
      </p:sp>
      <p:sp>
        <p:nvSpPr>
          <p:cNvPr id="3074" name="Rectangle 2"/>
          <p:cNvSpPr>
            <a:spLocks noGrp="1" noChangeArrowheads="1"/>
          </p:cNvSpPr>
          <p:nvPr>
            <p:ph type="title"/>
          </p:nvPr>
        </p:nvSpPr>
        <p:spPr>
          <a:xfrm>
            <a:off x="669434" y="96983"/>
            <a:ext cx="10353762" cy="970450"/>
          </a:xfrm>
        </p:spPr>
        <p:txBody>
          <a:bodyPr/>
          <a:lstStyle/>
          <a:p>
            <a:pPr>
              <a:defRPr/>
            </a:pPr>
            <a:r>
              <a:rPr b="1" dirty="0" smtClean="0"/>
              <a:t>About Me!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307" y="4495800"/>
            <a:ext cx="23145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G_47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628" y="4221162"/>
            <a:ext cx="1741488"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IMG_674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6183" y="4148138"/>
            <a:ext cx="176847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1835" y="3920001"/>
            <a:ext cx="1939180" cy="2585574"/>
          </a:xfrm>
          <a:prstGeom prst="rect">
            <a:avLst/>
          </a:prstGeom>
        </p:spPr>
      </p:pic>
    </p:spTree>
    <p:extLst>
      <p:ext uri="{BB962C8B-B14F-4D97-AF65-F5344CB8AC3E}">
        <p14:creationId xmlns:p14="http://schemas.microsoft.com/office/powerpoint/2010/main" val="3908003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153792-9A8E-41D5-A666-55ED85B78365}"/>
              </a:ext>
            </a:extLst>
          </p:cNvPr>
          <p:cNvSpPr>
            <a:spLocks noGrp="1"/>
          </p:cNvSpPr>
          <p:nvPr>
            <p:ph idx="1"/>
          </p:nvPr>
        </p:nvSpPr>
        <p:spPr>
          <a:xfrm>
            <a:off x="838199" y="1845424"/>
            <a:ext cx="10740243" cy="2007029"/>
          </a:xfrm>
        </p:spPr>
        <p:txBody>
          <a:bodyPr>
            <a:normAutofit fontScale="92500"/>
          </a:bodyPr>
          <a:lstStyle/>
          <a:p>
            <a:r>
              <a:rPr lang="en-US" sz="2400" dirty="0"/>
              <a:t>New science curriculum designed to teach current WA State science standards. </a:t>
            </a:r>
          </a:p>
          <a:p>
            <a:r>
              <a:rPr lang="en-US" sz="2400" dirty="0"/>
              <a:t>Using </a:t>
            </a:r>
            <a:r>
              <a:rPr lang="en-US" sz="2400" b="0" i="0" dirty="0">
                <a:solidFill>
                  <a:schemeClr val="tx1"/>
                </a:solidFill>
                <a:effectLst/>
              </a:rPr>
              <a:t>real-world contexts, s</a:t>
            </a:r>
            <a:r>
              <a:rPr lang="en-US" sz="2400" dirty="0">
                <a:solidFill>
                  <a:schemeClr val="tx1"/>
                </a:solidFill>
              </a:rPr>
              <a:t>tudents </a:t>
            </a:r>
            <a:r>
              <a:rPr lang="en-US" sz="2400" b="0" i="0" dirty="0">
                <a:solidFill>
                  <a:schemeClr val="tx1"/>
                </a:solidFill>
                <a:effectLst/>
              </a:rPr>
              <a:t>investigate, talk, read, write, think, and argue like real scientists and engineers.</a:t>
            </a:r>
          </a:p>
          <a:p>
            <a:r>
              <a:rPr lang="en-US" sz="2400" dirty="0">
                <a:solidFill>
                  <a:schemeClr val="tx1"/>
                </a:solidFill>
              </a:rPr>
              <a:t>Implementing 2 units in the second half of the year, after finishing Social Studies</a:t>
            </a:r>
            <a:endParaRPr lang="en-US" sz="2400" b="0" i="0" dirty="0">
              <a:solidFill>
                <a:schemeClr val="tx1"/>
              </a:solidFill>
              <a:effectLst/>
            </a:endParaRPr>
          </a:p>
          <a:p>
            <a:endParaRPr lang="en-US" sz="2400" b="0" i="0" dirty="0">
              <a:solidFill>
                <a:srgbClr val="333333"/>
              </a:solidFill>
              <a:effectLst/>
            </a:endParaRPr>
          </a:p>
          <a:p>
            <a:endParaRPr lang="en-US" sz="2400" dirty="0"/>
          </a:p>
        </p:txBody>
      </p:sp>
      <p:pic>
        <p:nvPicPr>
          <p:cNvPr id="6" name="Picture 5">
            <a:extLst>
              <a:ext uri="{FF2B5EF4-FFF2-40B4-BE49-F238E27FC236}">
                <a16:creationId xmlns:a16="http://schemas.microsoft.com/office/drawing/2014/main" id="{CB05D592-DB8A-441A-A968-E3727774A471}"/>
              </a:ext>
            </a:extLst>
          </p:cNvPr>
          <p:cNvPicPr>
            <a:picLocks noChangeAspect="1"/>
          </p:cNvPicPr>
          <p:nvPr/>
        </p:nvPicPr>
        <p:blipFill>
          <a:blip r:embed="rId2"/>
          <a:stretch>
            <a:fillRect/>
          </a:stretch>
        </p:blipFill>
        <p:spPr>
          <a:xfrm>
            <a:off x="599405" y="552692"/>
            <a:ext cx="4984275" cy="1069182"/>
          </a:xfrm>
          <a:prstGeom prst="rect">
            <a:avLst/>
          </a:prstGeom>
        </p:spPr>
      </p:pic>
      <p:sp>
        <p:nvSpPr>
          <p:cNvPr id="12" name="TextBox 11">
            <a:extLst>
              <a:ext uri="{FF2B5EF4-FFF2-40B4-BE49-F238E27FC236}">
                <a16:creationId xmlns:a16="http://schemas.microsoft.com/office/drawing/2014/main" id="{67406F65-749E-46D3-8E90-6595E3A21CA9}"/>
              </a:ext>
            </a:extLst>
          </p:cNvPr>
          <p:cNvSpPr txBox="1"/>
          <p:nvPr/>
        </p:nvSpPr>
        <p:spPr>
          <a:xfrm>
            <a:off x="177073" y="3959527"/>
            <a:ext cx="3504278" cy="369332"/>
          </a:xfrm>
          <a:prstGeom prst="rect">
            <a:avLst/>
          </a:prstGeom>
          <a:noFill/>
        </p:spPr>
        <p:txBody>
          <a:bodyPr wrap="square" rtlCol="0">
            <a:spAutoFit/>
          </a:bodyPr>
          <a:lstStyle/>
          <a:p>
            <a:r>
              <a:rPr lang="en-US" dirty="0"/>
              <a:t>4</a:t>
            </a:r>
            <a:r>
              <a:rPr lang="en-US" baseline="30000" dirty="0"/>
              <a:t>th</a:t>
            </a:r>
            <a:r>
              <a:rPr lang="en-US" dirty="0"/>
              <a:t> grade units</a:t>
            </a:r>
          </a:p>
        </p:txBody>
      </p:sp>
      <p:pic>
        <p:nvPicPr>
          <p:cNvPr id="1046" name="Picture 22">
            <a:extLst>
              <a:ext uri="{FF2B5EF4-FFF2-40B4-BE49-F238E27FC236}">
                <a16:creationId xmlns:a16="http://schemas.microsoft.com/office/drawing/2014/main" id="{04E3B3E1-93B4-4806-9E45-1DFF35CA5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 y="4435933"/>
            <a:ext cx="2978648" cy="200703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A96A169D-1C45-4558-A538-059B42C19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397" y="4435933"/>
            <a:ext cx="3008159" cy="200702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45ABEDEC-ACDF-4D9A-B5FB-F530129DC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280" y="4435932"/>
            <a:ext cx="3022519" cy="200702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17E92B94-8219-4959-A2C3-1D7CE63D3C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9523" y="4435932"/>
            <a:ext cx="2993534" cy="200702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184E4-C7C1-458A-9D54-EF3F4CAB1D20}"/>
              </a:ext>
            </a:extLst>
          </p:cNvPr>
          <p:cNvSpPr>
            <a:spLocks noGrp="1"/>
          </p:cNvSpPr>
          <p:nvPr>
            <p:ph idx="1"/>
          </p:nvPr>
        </p:nvSpPr>
        <p:spPr>
          <a:xfrm>
            <a:off x="5035138" y="440121"/>
            <a:ext cx="7065817" cy="2988880"/>
          </a:xfrm>
        </p:spPr>
        <p:txBody>
          <a:bodyPr>
            <a:noAutofit/>
          </a:bodyPr>
          <a:lstStyle/>
          <a:p>
            <a:pPr marL="0" indent="0" algn="l" rtl="0" fontAlgn="base">
              <a:lnSpc>
                <a:spcPct val="100000"/>
              </a:lnSpc>
              <a:buNone/>
            </a:pPr>
            <a:r>
              <a:rPr lang="en-US" sz="2000" b="1" i="0" dirty="0">
                <a:solidFill>
                  <a:schemeClr val="tx1"/>
                </a:solidFill>
                <a:effectLst/>
                <a:latin typeface="Calibri" panose="020F0502020204030204" pitchFamily="34" charset="0"/>
              </a:rPr>
              <a:t>Investigating Animal Eyes</a:t>
            </a:r>
            <a:endParaRPr lang="en-US" sz="2000" b="0" i="0" dirty="0">
              <a:solidFill>
                <a:schemeClr val="tx1"/>
              </a:solidFill>
              <a:effectLst/>
              <a:latin typeface="Calibri" panose="020F0502020204030204" pitchFamily="34" charset="0"/>
            </a:endParaRPr>
          </a:p>
          <a:p>
            <a:pPr marL="0" indent="0" algn="l" rtl="0" fontAlgn="base">
              <a:lnSpc>
                <a:spcPct val="100000"/>
              </a:lnSpc>
              <a:buNone/>
            </a:pPr>
            <a:r>
              <a:rPr lang="en-US" sz="2000" b="0" i="0" dirty="0">
                <a:solidFill>
                  <a:schemeClr val="tx1"/>
                </a:solidFill>
                <a:effectLst/>
                <a:latin typeface="Calibri" panose="020F0502020204030204" pitchFamily="34" charset="0"/>
              </a:rPr>
              <a:t>Students investigate why there is a decline in the number of Tokay geckos living in one area of a rainforest in the Philippines. They plan and conduct investigations and analyze data related to animal senses to figure out cause-and-effect relationships between environmental changes, the parts of an animal’s vision system, and the animal’s ability to see well. They make models and write explanations to share what they learn about how animals’ body structures perform functions related to senses and survival.</a:t>
            </a:r>
            <a:endParaRPr lang="en-US" sz="2000" b="0" i="0" dirty="0">
              <a:solidFill>
                <a:schemeClr val="tx1"/>
              </a:solidFill>
              <a:effectLst/>
            </a:endParaRPr>
          </a:p>
        </p:txBody>
      </p:sp>
      <p:sp>
        <p:nvSpPr>
          <p:cNvPr id="11" name="TextBox 10">
            <a:extLst>
              <a:ext uri="{FF2B5EF4-FFF2-40B4-BE49-F238E27FC236}">
                <a16:creationId xmlns:a16="http://schemas.microsoft.com/office/drawing/2014/main" id="{39C90394-C9F1-40F9-87C3-07F95F559200}"/>
              </a:ext>
            </a:extLst>
          </p:cNvPr>
          <p:cNvSpPr txBox="1"/>
          <p:nvPr/>
        </p:nvSpPr>
        <p:spPr>
          <a:xfrm>
            <a:off x="5035138" y="3765211"/>
            <a:ext cx="7065817" cy="2713563"/>
          </a:xfrm>
          <a:prstGeom prst="rect">
            <a:avLst/>
          </a:prstGeom>
          <a:noFill/>
        </p:spPr>
        <p:txBody>
          <a:bodyPr wrap="square">
            <a:spAutoFit/>
          </a:bodyPr>
          <a:lstStyle/>
          <a:p>
            <a:pPr>
              <a:lnSpc>
                <a:spcPct val="90000"/>
              </a:lnSpc>
              <a:spcBef>
                <a:spcPts val="1000"/>
              </a:spcBef>
            </a:pPr>
            <a:r>
              <a:rPr lang="en-US" sz="2000" b="1" i="0" dirty="0">
                <a:effectLst/>
                <a:latin typeface="Calibri" panose="020F0502020204030204" pitchFamily="34" charset="0"/>
              </a:rPr>
              <a:t>Mystery in Desert Rocks Canyon</a:t>
            </a:r>
            <a:endParaRPr lang="en-US" sz="2000" b="0" i="0" dirty="0">
              <a:effectLst/>
              <a:latin typeface="Calibri" panose="020F0502020204030204" pitchFamily="34" charset="0"/>
            </a:endParaRPr>
          </a:p>
          <a:p>
            <a:pPr>
              <a:lnSpc>
                <a:spcPct val="90000"/>
              </a:lnSpc>
              <a:spcBef>
                <a:spcPts val="1000"/>
              </a:spcBef>
            </a:pPr>
            <a:r>
              <a:rPr lang="en-US" sz="2000" b="0" i="0" dirty="0">
                <a:effectLst/>
                <a:latin typeface="Calibri" panose="020F0502020204030204" pitchFamily="34" charset="0"/>
              </a:rPr>
              <a:t>In the role of geologists, students investigate a fossil and the geologic history of the area where the fossil was found. Students write scientific arguments about how the fossil formed and what the environment of that area was like in the past. They gather evidence for their arguments by finding patterns in rock layers, reading science books, and using digital and physical models. They analyze rock layers to draw conclusions about times of stability and times of change in the environments of a particular place.</a:t>
            </a:r>
            <a:endParaRPr lang="en-US" sz="2000" dirty="0">
              <a:latin typeface="Calibri" panose="020F0502020204030204" pitchFamily="34" charset="0"/>
            </a:endParaRPr>
          </a:p>
        </p:txBody>
      </p:sp>
      <p:cxnSp>
        <p:nvCxnSpPr>
          <p:cNvPr id="13" name="Straight Connector 12">
            <a:extLst>
              <a:ext uri="{FF2B5EF4-FFF2-40B4-BE49-F238E27FC236}">
                <a16:creationId xmlns:a16="http://schemas.microsoft.com/office/drawing/2014/main" id="{7F608E50-E9D0-4EC3-9991-2DAED8F89901}"/>
              </a:ext>
            </a:extLst>
          </p:cNvPr>
          <p:cNvCxnSpPr/>
          <p:nvPr/>
        </p:nvCxnSpPr>
        <p:spPr>
          <a:xfrm>
            <a:off x="588817" y="3562597"/>
            <a:ext cx="111004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24">
            <a:extLst>
              <a:ext uri="{FF2B5EF4-FFF2-40B4-BE49-F238E27FC236}">
                <a16:creationId xmlns:a16="http://schemas.microsoft.com/office/drawing/2014/main" id="{C561DF20-010F-4330-B2A8-480A610E9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7" y="549593"/>
            <a:ext cx="4315689" cy="287940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2" name="Picture 26">
            <a:extLst>
              <a:ext uri="{FF2B5EF4-FFF2-40B4-BE49-F238E27FC236}">
                <a16:creationId xmlns:a16="http://schemas.microsoft.com/office/drawing/2014/main" id="{EAC71286-AE35-40B6-80D5-FED0E94F1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17" y="3696194"/>
            <a:ext cx="4336290" cy="28794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2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eaLnBrk="1" hangingPunct="1"/>
            <a:r>
              <a:rPr lang="en-US" altLang="en-US" sz="3200" dirty="0" smtClean="0"/>
              <a:t>Washington Tribes</a:t>
            </a:r>
          </a:p>
          <a:p>
            <a:pPr eaLnBrk="1" hangingPunct="1"/>
            <a:r>
              <a:rPr lang="en-US" altLang="en-US" sz="3200" dirty="0" smtClean="0"/>
              <a:t>Pacific Northwest Explorers </a:t>
            </a:r>
          </a:p>
          <a:p>
            <a:pPr eaLnBrk="1" hangingPunct="1"/>
            <a:r>
              <a:rPr lang="en-US" altLang="en-US" sz="3200" dirty="0" smtClean="0"/>
              <a:t>Early industries that developed the territory</a:t>
            </a:r>
          </a:p>
          <a:p>
            <a:pPr eaLnBrk="1" hangingPunct="1"/>
            <a:r>
              <a:rPr lang="en-US" altLang="en-US" sz="3200" dirty="0" smtClean="0"/>
              <a:t>Special economic regions of Washington</a:t>
            </a:r>
          </a:p>
          <a:p>
            <a:pPr eaLnBrk="1" hangingPunct="1"/>
            <a:r>
              <a:rPr lang="en-US" altLang="en-US" sz="3200" dirty="0" smtClean="0"/>
              <a:t>Tribal vs. Local government</a:t>
            </a:r>
          </a:p>
          <a:p>
            <a:pPr eaLnBrk="1" hangingPunct="1">
              <a:buFont typeface="Wingdings" panose="05000000000000000000" pitchFamily="2" charset="2"/>
              <a:buNone/>
            </a:pPr>
            <a:endParaRPr lang="en-US" altLang="en-US" dirty="0" smtClean="0"/>
          </a:p>
        </p:txBody>
      </p:sp>
      <p:sp>
        <p:nvSpPr>
          <p:cNvPr id="2" name="Rectangle 2"/>
          <p:cNvSpPr>
            <a:spLocks noGrp="1" noChangeArrowheads="1"/>
          </p:cNvSpPr>
          <p:nvPr>
            <p:ph type="title"/>
          </p:nvPr>
        </p:nvSpPr>
        <p:spPr/>
        <p:txBody>
          <a:bodyPr/>
          <a:lstStyle/>
          <a:p>
            <a:pPr>
              <a:defRPr/>
            </a:pPr>
            <a:r>
              <a:rPr b="1" dirty="0" smtClean="0">
                <a:solidFill>
                  <a:schemeClr val="tx1"/>
                </a:solidFill>
              </a:rPr>
              <a:t>Social Studies</a:t>
            </a:r>
          </a:p>
        </p:txBody>
      </p:sp>
      <p:pic>
        <p:nvPicPr>
          <p:cNvPr id="44036" name="Picture 7" descr="C:\Documents and Settings\steadb\Local Settings\Temporary Internet Files\Content.IE5\O5EDCH1M\MC90043743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687" y="2905125"/>
            <a:ext cx="28956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9" descr="C:\Documents and Settings\steadb\Local Settings\Temporary Internet Files\Content.IE5\95G65JO8\MC90038408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013" y="461950"/>
            <a:ext cx="1651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91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eaLnBrk="1" hangingPunct="1">
              <a:defRPr/>
            </a:pPr>
            <a:r>
              <a:rPr lang="en-US" altLang="en-US" sz="2400" dirty="0"/>
              <a:t>Balanced Reading Approach- students will read books at their own level</a:t>
            </a:r>
          </a:p>
          <a:p>
            <a:pPr eaLnBrk="1" hangingPunct="1">
              <a:defRPr/>
            </a:pPr>
            <a:r>
              <a:rPr lang="en-US" altLang="en-US" sz="2400" dirty="0" smtClean="0"/>
              <a:t>Luck </a:t>
            </a:r>
            <a:r>
              <a:rPr lang="en-US" altLang="en-US" sz="2400" dirty="0"/>
              <a:t>Calkins </a:t>
            </a:r>
            <a:r>
              <a:rPr lang="en-US" altLang="en-US" sz="2400" dirty="0" smtClean="0"/>
              <a:t>Reading </a:t>
            </a:r>
            <a:r>
              <a:rPr lang="en-US" altLang="en-US" sz="2400" dirty="0" smtClean="0"/>
              <a:t>is</a:t>
            </a:r>
            <a:r>
              <a:rPr lang="en-US" altLang="en-US" sz="2400" dirty="0" smtClean="0"/>
              <a:t> </a:t>
            </a:r>
            <a:r>
              <a:rPr lang="en-US" altLang="en-US" sz="2400" dirty="0"/>
              <a:t>our reading comprehension </a:t>
            </a:r>
            <a:r>
              <a:rPr lang="en-US" altLang="en-US" sz="2400" dirty="0" smtClean="0"/>
              <a:t>program</a:t>
            </a:r>
            <a:endParaRPr lang="en-US" altLang="en-US" sz="2400" dirty="0"/>
          </a:p>
          <a:p>
            <a:pPr eaLnBrk="1" hangingPunct="1">
              <a:defRPr/>
            </a:pPr>
            <a:r>
              <a:rPr lang="en-US" altLang="en-US" sz="2400" dirty="0"/>
              <a:t>Guided reading groups are used to work on specific skills (shared reading and independent reading)</a:t>
            </a:r>
          </a:p>
          <a:p>
            <a:pPr eaLnBrk="1" hangingPunct="1">
              <a:defRPr/>
            </a:pPr>
            <a:r>
              <a:rPr lang="en-US" altLang="en-US" sz="2400" dirty="0" err="1"/>
              <a:t>Fountas</a:t>
            </a:r>
            <a:r>
              <a:rPr lang="en-US" altLang="en-US" sz="2400" dirty="0"/>
              <a:t> and </a:t>
            </a:r>
            <a:r>
              <a:rPr lang="en-US" altLang="en-US" sz="2400" dirty="0" err="1"/>
              <a:t>Pinnell</a:t>
            </a:r>
            <a:r>
              <a:rPr lang="en-US" altLang="en-US" sz="2400" dirty="0"/>
              <a:t> may be used to identify your child’s </a:t>
            </a:r>
            <a:r>
              <a:rPr lang="en-US" altLang="en-US" sz="2400" dirty="0" smtClean="0"/>
              <a:t>level</a:t>
            </a:r>
          </a:p>
          <a:p>
            <a:pPr eaLnBrk="1" hangingPunct="1">
              <a:defRPr/>
            </a:pPr>
            <a:r>
              <a:rPr lang="en-US" altLang="en-US" sz="2400" dirty="0" smtClean="0"/>
              <a:t>I-Ready Reading </a:t>
            </a:r>
            <a:endParaRPr lang="en-US" altLang="en-US" sz="2400" dirty="0"/>
          </a:p>
          <a:p>
            <a:pPr marL="0" indent="0">
              <a:buNone/>
              <a:defRPr/>
            </a:pPr>
            <a:endParaRPr lang="en-US" altLang="en-US" sz="2400" dirty="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sp>
        <p:nvSpPr>
          <p:cNvPr id="6146" name="Rectangle 2"/>
          <p:cNvSpPr>
            <a:spLocks noGrp="1" noChangeArrowheads="1"/>
          </p:cNvSpPr>
          <p:nvPr>
            <p:ph type="title"/>
          </p:nvPr>
        </p:nvSpPr>
        <p:spPr/>
        <p:txBody>
          <a:bodyPr/>
          <a:lstStyle/>
          <a:p>
            <a:pPr>
              <a:defRPr/>
            </a:pPr>
            <a:r>
              <a:rPr sz="5400" b="1"/>
              <a:t>Reading</a:t>
            </a:r>
          </a:p>
        </p:txBody>
      </p:sp>
      <p:graphicFrame>
        <p:nvGraphicFramePr>
          <p:cNvPr id="2" name="Table 1"/>
          <p:cNvGraphicFramePr>
            <a:graphicFrameLocks noGrp="1"/>
          </p:cNvGraphicFramePr>
          <p:nvPr/>
        </p:nvGraphicFramePr>
        <p:xfrm>
          <a:off x="3505200" y="4800601"/>
          <a:ext cx="3836988" cy="1600199"/>
        </p:xfrm>
        <a:graphic>
          <a:graphicData uri="http://schemas.openxmlformats.org/drawingml/2006/table">
            <a:tbl>
              <a:tblPr>
                <a:tableStyleId>{5C22544A-7EE6-4342-B048-85BDC9FD1C3A}</a:tableStyleId>
              </a:tblPr>
              <a:tblGrid>
                <a:gridCol w="697635">
                  <a:extLst>
                    <a:ext uri="{9D8B030D-6E8A-4147-A177-3AD203B41FA5}">
                      <a16:colId xmlns:a16="http://schemas.microsoft.com/office/drawing/2014/main" val="20000"/>
                    </a:ext>
                  </a:extLst>
                </a:gridCol>
                <a:gridCol w="241001">
                  <a:extLst>
                    <a:ext uri="{9D8B030D-6E8A-4147-A177-3AD203B41FA5}">
                      <a16:colId xmlns:a16="http://schemas.microsoft.com/office/drawing/2014/main" val="20001"/>
                    </a:ext>
                  </a:extLst>
                </a:gridCol>
                <a:gridCol w="979859">
                  <a:extLst>
                    <a:ext uri="{9D8B030D-6E8A-4147-A177-3AD203B41FA5}">
                      <a16:colId xmlns:a16="http://schemas.microsoft.com/office/drawing/2014/main" val="20002"/>
                    </a:ext>
                  </a:extLst>
                </a:gridCol>
                <a:gridCol w="941806">
                  <a:extLst>
                    <a:ext uri="{9D8B030D-6E8A-4147-A177-3AD203B41FA5}">
                      <a16:colId xmlns:a16="http://schemas.microsoft.com/office/drawing/2014/main" val="20003"/>
                    </a:ext>
                  </a:extLst>
                </a:gridCol>
                <a:gridCol w="976687">
                  <a:extLst>
                    <a:ext uri="{9D8B030D-6E8A-4147-A177-3AD203B41FA5}">
                      <a16:colId xmlns:a16="http://schemas.microsoft.com/office/drawing/2014/main" val="20004"/>
                    </a:ext>
                  </a:extLst>
                </a:gridCol>
              </a:tblGrid>
              <a:tr h="235100">
                <a:tc>
                  <a:txBody>
                    <a:bodyPr/>
                    <a:lstStyle/>
                    <a:p>
                      <a:pPr algn="ctr" fontAlgn="b"/>
                      <a:r>
                        <a:rPr lang="en-US" sz="1100" u="none" strike="noStrike" dirty="0">
                          <a:effectLst/>
                        </a:rPr>
                        <a:t> </a:t>
                      </a:r>
                      <a:endParaRPr lang="en-US" sz="1100" b="1" i="0" u="none" strike="noStrike" dirty="0">
                        <a:solidFill>
                          <a:srgbClr val="000000"/>
                        </a:solidFill>
                        <a:effectLst/>
                        <a:latin typeface="Cambria"/>
                      </a:endParaRPr>
                    </a:p>
                  </a:txBody>
                  <a:tcPr marL="9526" marR="9526" marT="9525" marB="0" anchor="b"/>
                </a:tc>
                <a:tc>
                  <a:txBody>
                    <a:bodyPr/>
                    <a:lstStyle/>
                    <a:p>
                      <a:pPr algn="ctr" fontAlgn="ctr"/>
                      <a:r>
                        <a:rPr lang="en-US" sz="1100" u="none" strike="noStrike">
                          <a:effectLst/>
                        </a:rPr>
                        <a:t>4</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dirty="0">
                          <a:effectLst/>
                        </a:rPr>
                        <a:t>T+</a:t>
                      </a:r>
                      <a:endParaRPr lang="en-US" sz="1100" b="1" i="0" u="none" strike="noStrike" dirty="0">
                        <a:solidFill>
                          <a:srgbClr val="000000"/>
                        </a:solidFill>
                        <a:effectLst/>
                        <a:latin typeface="Cambria"/>
                      </a:endParaRPr>
                    </a:p>
                  </a:txBody>
                  <a:tcPr marL="9526" marR="9526" marT="9525" marB="0" anchor="ctr"/>
                </a:tc>
                <a:tc>
                  <a:txBody>
                    <a:bodyPr/>
                    <a:lstStyle/>
                    <a:p>
                      <a:pPr algn="ctr" fontAlgn="ctr"/>
                      <a:r>
                        <a:rPr lang="en-US" sz="1100" u="none" strike="noStrike">
                          <a:effectLst/>
                        </a:rPr>
                        <a:t>U+</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a:effectLst/>
                        </a:rPr>
                        <a:t>V+</a:t>
                      </a:r>
                      <a:endParaRPr lang="en-US" sz="1100" b="1" i="0" u="none" strike="noStrike">
                        <a:solidFill>
                          <a:srgbClr val="000000"/>
                        </a:solidFill>
                        <a:effectLst/>
                        <a:latin typeface="Cambria"/>
                      </a:endParaRPr>
                    </a:p>
                  </a:txBody>
                  <a:tcPr marL="9526" marR="9526" marT="9525" marB="0" anchor="ctr"/>
                </a:tc>
                <a:extLst>
                  <a:ext uri="{0D108BD9-81ED-4DB2-BD59-A6C34878D82A}">
                    <a16:rowId xmlns:a16="http://schemas.microsoft.com/office/drawing/2014/main" val="10000"/>
                  </a:ext>
                </a:extLst>
              </a:tr>
              <a:tr h="455033">
                <a:tc>
                  <a:txBody>
                    <a:bodyPr/>
                    <a:lstStyle/>
                    <a:p>
                      <a:pPr algn="ctr" fontAlgn="b"/>
                      <a:r>
                        <a:rPr lang="en-US" sz="1400" u="none" strike="noStrike">
                          <a:effectLst/>
                        </a:rPr>
                        <a:t>Grade</a:t>
                      </a:r>
                      <a:endParaRPr lang="en-US" sz="1400" b="1" i="0" u="none" strike="noStrike">
                        <a:solidFill>
                          <a:srgbClr val="000000"/>
                        </a:solidFill>
                        <a:effectLst/>
                        <a:latin typeface="Cambria"/>
                      </a:endParaRPr>
                    </a:p>
                  </a:txBody>
                  <a:tcPr marL="9526" marR="9526" marT="9525" marB="0" anchor="b"/>
                </a:tc>
                <a:tc>
                  <a:txBody>
                    <a:bodyPr/>
                    <a:lstStyle/>
                    <a:p>
                      <a:pPr algn="ctr" fontAlgn="ctr"/>
                      <a:r>
                        <a:rPr lang="en-US" sz="1100" u="none" strike="noStrike">
                          <a:effectLst/>
                        </a:rPr>
                        <a:t>3</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dirty="0">
                          <a:effectLst/>
                        </a:rPr>
                        <a:t>Q-S</a:t>
                      </a:r>
                      <a:endParaRPr lang="en-US" sz="1100" b="1" i="0" u="none" strike="noStrike" dirty="0">
                        <a:solidFill>
                          <a:srgbClr val="000000"/>
                        </a:solidFill>
                        <a:effectLst/>
                        <a:latin typeface="Cambria"/>
                      </a:endParaRPr>
                    </a:p>
                  </a:txBody>
                  <a:tcPr marL="9526" marR="9526" marT="9525" marB="0" anchor="ctr"/>
                </a:tc>
                <a:tc>
                  <a:txBody>
                    <a:bodyPr/>
                    <a:lstStyle/>
                    <a:p>
                      <a:pPr algn="ctr" fontAlgn="ctr"/>
                      <a:r>
                        <a:rPr lang="en-US" sz="1100" u="none" strike="noStrike">
                          <a:effectLst/>
                        </a:rPr>
                        <a:t>R-T</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a:effectLst/>
                        </a:rPr>
                        <a:t>S-U</a:t>
                      </a:r>
                      <a:endParaRPr lang="en-US" sz="1100" b="1" i="0" u="none" strike="noStrike">
                        <a:solidFill>
                          <a:srgbClr val="000000"/>
                        </a:solidFill>
                        <a:effectLst/>
                        <a:latin typeface="Cambria"/>
                      </a:endParaRPr>
                    </a:p>
                  </a:txBody>
                  <a:tcPr marL="9526" marR="9526" marT="9525" marB="0" anchor="ctr"/>
                </a:tc>
                <a:extLst>
                  <a:ext uri="{0D108BD9-81ED-4DB2-BD59-A6C34878D82A}">
                    <a16:rowId xmlns:a16="http://schemas.microsoft.com/office/drawing/2014/main" val="10001"/>
                  </a:ext>
                </a:extLst>
              </a:tr>
              <a:tr h="455033">
                <a:tc>
                  <a:txBody>
                    <a:bodyPr/>
                    <a:lstStyle/>
                    <a:p>
                      <a:pPr algn="ctr" fontAlgn="b"/>
                      <a:r>
                        <a:rPr lang="en-US" sz="1600" u="none" strike="noStrike">
                          <a:effectLst/>
                        </a:rPr>
                        <a:t>4</a:t>
                      </a:r>
                      <a:endParaRPr lang="en-US" sz="1600" b="1" i="0" u="none" strike="noStrike">
                        <a:solidFill>
                          <a:srgbClr val="000000"/>
                        </a:solidFill>
                        <a:effectLst/>
                        <a:latin typeface="Cambria"/>
                      </a:endParaRPr>
                    </a:p>
                  </a:txBody>
                  <a:tcPr marL="9526" marR="9526" marT="9525" marB="0" anchor="b"/>
                </a:tc>
                <a:tc>
                  <a:txBody>
                    <a:bodyPr/>
                    <a:lstStyle/>
                    <a:p>
                      <a:pPr algn="ctr" fontAlgn="ctr"/>
                      <a:r>
                        <a:rPr lang="en-US" sz="1100" u="none" strike="noStrike">
                          <a:effectLst/>
                        </a:rPr>
                        <a:t>2</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a:effectLst/>
                        </a:rPr>
                        <a:t>P</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a:effectLst/>
                        </a:rPr>
                        <a:t>Q</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dirty="0">
                          <a:effectLst/>
                        </a:rPr>
                        <a:t>R</a:t>
                      </a:r>
                      <a:endParaRPr lang="en-US" sz="1100" b="1" i="0" u="none" strike="noStrike" dirty="0">
                        <a:solidFill>
                          <a:srgbClr val="000000"/>
                        </a:solidFill>
                        <a:effectLst/>
                        <a:latin typeface="Cambria"/>
                      </a:endParaRPr>
                    </a:p>
                  </a:txBody>
                  <a:tcPr marL="9526" marR="9526" marT="9525" marB="0" anchor="ctr"/>
                </a:tc>
                <a:extLst>
                  <a:ext uri="{0D108BD9-81ED-4DB2-BD59-A6C34878D82A}">
                    <a16:rowId xmlns:a16="http://schemas.microsoft.com/office/drawing/2014/main" val="10002"/>
                  </a:ext>
                </a:extLst>
              </a:tr>
              <a:tr h="455033">
                <a:tc>
                  <a:txBody>
                    <a:bodyPr/>
                    <a:lstStyle/>
                    <a:p>
                      <a:pPr algn="ctr" fontAlgn="b"/>
                      <a:r>
                        <a:rPr lang="en-US" sz="1100" u="none" strike="noStrike">
                          <a:effectLst/>
                        </a:rPr>
                        <a:t> </a:t>
                      </a:r>
                      <a:endParaRPr lang="en-US" sz="1100" b="1" i="0" u="none" strike="noStrike">
                        <a:solidFill>
                          <a:srgbClr val="000000"/>
                        </a:solidFill>
                        <a:effectLst/>
                        <a:latin typeface="Cambria"/>
                      </a:endParaRPr>
                    </a:p>
                  </a:txBody>
                  <a:tcPr marL="9526" marR="9526" marT="9525" marB="0" anchor="b"/>
                </a:tc>
                <a:tc>
                  <a:txBody>
                    <a:bodyPr/>
                    <a:lstStyle/>
                    <a:p>
                      <a:pPr algn="ctr" fontAlgn="ctr"/>
                      <a:r>
                        <a:rPr lang="en-US" sz="1100" u="none" strike="noStrike">
                          <a:effectLst/>
                        </a:rPr>
                        <a:t>1</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a:effectLst/>
                        </a:rPr>
                        <a:t>Below P</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a:effectLst/>
                        </a:rPr>
                        <a:t>Below Q</a:t>
                      </a:r>
                      <a:endParaRPr lang="en-US" sz="1100" b="1" i="0" u="none" strike="noStrike">
                        <a:solidFill>
                          <a:srgbClr val="000000"/>
                        </a:solidFill>
                        <a:effectLst/>
                        <a:latin typeface="Cambria"/>
                      </a:endParaRPr>
                    </a:p>
                  </a:txBody>
                  <a:tcPr marL="9526" marR="9526" marT="9525" marB="0" anchor="ctr"/>
                </a:tc>
                <a:tc>
                  <a:txBody>
                    <a:bodyPr/>
                    <a:lstStyle/>
                    <a:p>
                      <a:pPr algn="ctr" fontAlgn="ctr"/>
                      <a:r>
                        <a:rPr lang="en-US" sz="1100" u="none" strike="noStrike" dirty="0">
                          <a:effectLst/>
                        </a:rPr>
                        <a:t>Below R</a:t>
                      </a:r>
                      <a:endParaRPr lang="en-US" sz="1100" b="1" i="0" u="none" strike="noStrike" dirty="0">
                        <a:solidFill>
                          <a:srgbClr val="000000"/>
                        </a:solidFill>
                        <a:effectLst/>
                        <a:latin typeface="Cambria"/>
                      </a:endParaRPr>
                    </a:p>
                  </a:txBody>
                  <a:tcPr marL="9526" marR="9526"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053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Work (Spelling)</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This year we are continuing a new spelling program. </a:t>
            </a:r>
            <a:br>
              <a:rPr lang="en-US" sz="2800" dirty="0" smtClean="0"/>
            </a:br>
            <a:endParaRPr lang="en-US" sz="2800" dirty="0" smtClean="0"/>
          </a:p>
          <a:p>
            <a:r>
              <a:rPr lang="en-US" sz="2800" dirty="0" smtClean="0"/>
              <a:t>This program will meet students at their level. </a:t>
            </a:r>
            <a:br>
              <a:rPr lang="en-US" sz="2800" dirty="0" smtClean="0"/>
            </a:br>
            <a:endParaRPr lang="en-US" sz="2800" dirty="0" smtClean="0"/>
          </a:p>
          <a:p>
            <a:r>
              <a:rPr lang="en-US" sz="2800" dirty="0" smtClean="0"/>
              <a:t>Students will be in groups and asked to complete different tasks during rotations (four days a week). </a:t>
            </a:r>
            <a:br>
              <a:rPr lang="en-US" sz="2800" dirty="0" smtClean="0"/>
            </a:br>
            <a:r>
              <a:rPr lang="en-US" sz="1800" dirty="0" smtClean="0"/>
              <a:t/>
            </a:r>
            <a:br>
              <a:rPr lang="en-US" sz="1800" dirty="0" smtClean="0"/>
            </a:br>
            <a:r>
              <a:rPr lang="en-US" sz="1800" dirty="0" smtClean="0"/>
              <a:t>-Meet with Teacher for Word Sort </a:t>
            </a:r>
            <a:br>
              <a:rPr lang="en-US" sz="1800" dirty="0" smtClean="0"/>
            </a:br>
            <a:r>
              <a:rPr lang="en-US" sz="1800" dirty="0" smtClean="0"/>
              <a:t>-Word Hunt </a:t>
            </a:r>
            <a:br>
              <a:rPr lang="en-US" sz="1800" dirty="0" smtClean="0"/>
            </a:br>
            <a:r>
              <a:rPr lang="en-US" sz="1800" dirty="0" smtClean="0"/>
              <a:t>-What's the Meaning? </a:t>
            </a:r>
            <a:br>
              <a:rPr lang="en-US" sz="1800" dirty="0" smtClean="0"/>
            </a:br>
            <a:r>
              <a:rPr lang="en-US" sz="1800" dirty="0" smtClean="0"/>
              <a:t>-Workbook Activity </a:t>
            </a:r>
            <a:endParaRPr lang="en-US" sz="1800" dirty="0"/>
          </a:p>
        </p:txBody>
      </p:sp>
    </p:spTree>
    <p:extLst>
      <p:ext uri="{BB962C8B-B14F-4D97-AF65-F5344CB8AC3E}">
        <p14:creationId xmlns:p14="http://schemas.microsoft.com/office/powerpoint/2010/main" val="2980724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505200"/>
            <a:ext cx="8229600" cy="1143000"/>
          </a:xfrm>
        </p:spPr>
        <p:txBody>
          <a:bodyPr>
            <a:normAutofit fontScale="90000"/>
          </a:bodyPr>
          <a:lstStyle/>
          <a:p>
            <a:pPr>
              <a:defRPr/>
            </a:pPr>
            <a:r>
              <a:rPr sz="3100" b="1">
                <a:solidFill>
                  <a:schemeClr val="tx2">
                    <a:lumMod val="75000"/>
                  </a:schemeClr>
                </a:solidFill>
              </a:rPr>
              <a:t/>
            </a:r>
            <a:br>
              <a:rPr sz="3100" b="1">
                <a:solidFill>
                  <a:schemeClr val="tx2">
                    <a:lumMod val="75000"/>
                  </a:schemeClr>
                </a:solidFill>
              </a:rPr>
            </a:br>
            <a:r>
              <a:rPr sz="3100">
                <a:solidFill>
                  <a:schemeClr val="tx2">
                    <a:lumMod val="75000"/>
                  </a:schemeClr>
                </a:solidFill>
              </a:rPr>
              <a:t/>
            </a:r>
            <a:br>
              <a:rPr sz="3100">
                <a:solidFill>
                  <a:schemeClr val="tx2">
                    <a:lumMod val="75000"/>
                  </a:schemeClr>
                </a:solidFill>
              </a:rPr>
            </a:br>
            <a:r>
              <a:rPr sz="3100"/>
              <a:t/>
            </a:r>
            <a:br>
              <a:rPr sz="3100"/>
            </a:br>
            <a:r>
              <a:rPr/>
              <a:t/>
            </a:r>
            <a:br>
              <a:rPr/>
            </a:br>
            <a:r>
              <a:rPr sz="3100"/>
              <a:t/>
            </a:r>
            <a:br>
              <a:rPr sz="3100"/>
            </a:br>
            <a:endParaRPr sz="3100"/>
          </a:p>
        </p:txBody>
      </p:sp>
      <p:sp>
        <p:nvSpPr>
          <p:cNvPr id="3" name="Rectangle 2"/>
          <p:cNvSpPr/>
          <p:nvPr/>
        </p:nvSpPr>
        <p:spPr>
          <a:xfrm>
            <a:off x="1752600" y="228601"/>
            <a:ext cx="8610600" cy="5508625"/>
          </a:xfrm>
          <a:prstGeom prst="rect">
            <a:avLst/>
          </a:prstGeom>
        </p:spPr>
        <p:txBody>
          <a:bodyPr>
            <a:spAutoFit/>
          </a:bodyPr>
          <a:lstStyle/>
          <a:p>
            <a:pPr algn="ctr" eaLnBrk="1" hangingPunct="1">
              <a:defRPr/>
            </a:pPr>
            <a:r>
              <a:rPr lang="en-US" sz="3600" b="1" dirty="0">
                <a:latin typeface="+mj-lt"/>
              </a:rPr>
              <a:t>Spelling</a:t>
            </a:r>
            <a:r>
              <a:rPr lang="en-US" sz="3600" dirty="0">
                <a:latin typeface="+mj-lt"/>
              </a:rPr>
              <a:t>: </a:t>
            </a:r>
          </a:p>
          <a:p>
            <a:pPr algn="ctr" eaLnBrk="1" hangingPunct="1">
              <a:defRPr/>
            </a:pPr>
            <a:r>
              <a:rPr lang="en-US" sz="2800" dirty="0"/>
              <a:t/>
            </a:r>
            <a:br>
              <a:rPr lang="en-US" sz="2800" dirty="0"/>
            </a:br>
            <a:r>
              <a:rPr lang="en-US" sz="3200" dirty="0"/>
              <a:t>Spelling will be integrated with </a:t>
            </a:r>
            <a:r>
              <a:rPr lang="en-US" sz="3200" b="1" dirty="0"/>
              <a:t>writing</a:t>
            </a:r>
            <a:r>
              <a:rPr lang="en-US" sz="3200" dirty="0"/>
              <a:t> instruction, with an emphasis on </a:t>
            </a:r>
            <a:r>
              <a:rPr lang="en-US" sz="3200" b="1" dirty="0"/>
              <a:t>application in students’ daily writing</a:t>
            </a:r>
            <a:r>
              <a:rPr lang="en-US" sz="3200" dirty="0"/>
              <a:t>. </a:t>
            </a:r>
            <a:br>
              <a:rPr lang="en-US" sz="3200" dirty="0"/>
            </a:br>
            <a:r>
              <a:rPr lang="en-US" sz="3200" dirty="0"/>
              <a:t/>
            </a:r>
            <a:br>
              <a:rPr lang="en-US" sz="3200" dirty="0"/>
            </a:br>
            <a:r>
              <a:rPr lang="en-US" sz="3200" dirty="0"/>
              <a:t>Intermittent checks and observations of daily work conducted throughout the year to assess.</a:t>
            </a:r>
          </a:p>
          <a:p>
            <a:pPr eaLnBrk="1" hangingPunct="1">
              <a:defRPr/>
            </a:pPr>
            <a:endParaRPr lang="en-US" sz="3200" dirty="0"/>
          </a:p>
          <a:p>
            <a:pPr eaLnBrk="1" hangingPunct="1">
              <a:defRPr/>
            </a:pPr>
            <a:r>
              <a:rPr lang="en-US" sz="3200" dirty="0"/>
              <a:t> </a:t>
            </a:r>
            <a:br>
              <a:rPr lang="en-US" sz="3200" dirty="0"/>
            </a:br>
            <a:endParaRPr lang="en-US" sz="3200" dirty="0"/>
          </a:p>
        </p:txBody>
      </p:sp>
    </p:spTree>
    <p:extLst>
      <p:ext uri="{BB962C8B-B14F-4D97-AF65-F5344CB8AC3E}">
        <p14:creationId xmlns:p14="http://schemas.microsoft.com/office/powerpoint/2010/main" val="227130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286000" y="1889760"/>
            <a:ext cx="8077200" cy="2590800"/>
          </a:xfrm>
        </p:spPr>
        <p:txBody>
          <a:bodyPr>
            <a:normAutofit lnSpcReduction="10000"/>
          </a:bodyPr>
          <a:lstStyle/>
          <a:p>
            <a:pPr marL="0" indent="0">
              <a:buNone/>
              <a:defRPr/>
            </a:pPr>
            <a:r>
              <a:rPr lang="en-US" sz="3200" dirty="0"/>
              <a:t>Small Group Reading:  </a:t>
            </a:r>
          </a:p>
          <a:p>
            <a:pPr lvl="1" eaLnBrk="1" hangingPunct="1">
              <a:defRPr/>
            </a:pPr>
            <a:r>
              <a:rPr lang="en-US" sz="3200" b="1" dirty="0"/>
              <a:t>Flexible</a:t>
            </a:r>
            <a:r>
              <a:rPr lang="en-US" sz="3200" dirty="0"/>
              <a:t> – it changes all the time! </a:t>
            </a:r>
          </a:p>
          <a:p>
            <a:pPr lvl="1" eaLnBrk="1" hangingPunct="1">
              <a:defRPr/>
            </a:pPr>
            <a:r>
              <a:rPr lang="en-US" sz="3200" dirty="0"/>
              <a:t>Groups of 4</a:t>
            </a:r>
            <a:r>
              <a:rPr lang="en-US" sz="3200" dirty="0" smtClean="0"/>
              <a:t> to </a:t>
            </a:r>
            <a:r>
              <a:rPr lang="en-US" sz="3200" dirty="0" smtClean="0"/>
              <a:t>7 </a:t>
            </a:r>
            <a:r>
              <a:rPr lang="en-US" sz="3200" dirty="0"/>
              <a:t>kids</a:t>
            </a:r>
          </a:p>
          <a:p>
            <a:pPr lvl="1" eaLnBrk="1" hangingPunct="1">
              <a:defRPr/>
            </a:pPr>
            <a:r>
              <a:rPr lang="en-US" sz="3200" dirty="0"/>
              <a:t>Apply new strategies with my coaching </a:t>
            </a:r>
          </a:p>
          <a:p>
            <a:pPr lvl="1" eaLnBrk="1" hangingPunct="1">
              <a:defRPr/>
            </a:pPr>
            <a:endParaRPr lang="en-US" dirty="0" smtClean="0"/>
          </a:p>
          <a:p>
            <a:pPr lvl="1" eaLnBrk="1" hangingPunct="1">
              <a:defRPr/>
            </a:pPr>
            <a:endParaRPr lang="en-US" dirty="0"/>
          </a:p>
          <a:p>
            <a:pPr marL="366713" lvl="1" indent="0">
              <a:buNone/>
              <a:defRPr/>
            </a:pPr>
            <a:endParaRPr lang="en-US" dirty="0" smtClean="0"/>
          </a:p>
        </p:txBody>
      </p:sp>
      <p:sp>
        <p:nvSpPr>
          <p:cNvPr id="12290" name="Rectangle 2"/>
          <p:cNvSpPr>
            <a:spLocks noGrp="1" noChangeArrowheads="1"/>
          </p:cNvSpPr>
          <p:nvPr>
            <p:ph type="title"/>
          </p:nvPr>
        </p:nvSpPr>
        <p:spPr/>
        <p:txBody>
          <a:bodyPr>
            <a:normAutofit/>
          </a:bodyPr>
          <a:lstStyle/>
          <a:p>
            <a:pPr>
              <a:defRPr/>
            </a:pPr>
            <a:r>
              <a:rPr b="1" smtClean="0"/>
              <a:t>Differentiated Reading:</a:t>
            </a:r>
          </a:p>
        </p:txBody>
      </p:sp>
    </p:spTree>
    <p:extLst>
      <p:ext uri="{BB962C8B-B14F-4D97-AF65-F5344CB8AC3E}">
        <p14:creationId xmlns:p14="http://schemas.microsoft.com/office/powerpoint/2010/main" val="144678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pPr marL="0" indent="0">
              <a:buNone/>
            </a:pPr>
            <a:endParaRPr lang="en-US" altLang="en-US" dirty="0" smtClean="0"/>
          </a:p>
          <a:p>
            <a:pPr marL="0" indent="0">
              <a:buNone/>
            </a:pPr>
            <a:endParaRPr lang="en-US" altLang="en-US" dirty="0" smtClean="0"/>
          </a:p>
        </p:txBody>
      </p:sp>
      <p:sp>
        <p:nvSpPr>
          <p:cNvPr id="6146" name="Rectangle 2"/>
          <p:cNvSpPr>
            <a:spLocks noGrp="1" noChangeArrowheads="1"/>
          </p:cNvSpPr>
          <p:nvPr>
            <p:ph type="title"/>
          </p:nvPr>
        </p:nvSpPr>
        <p:spPr/>
        <p:txBody>
          <a:bodyPr/>
          <a:lstStyle/>
          <a:p>
            <a:pPr>
              <a:defRPr/>
            </a:pPr>
            <a:r>
              <a:rPr sz="5400" b="1" dirty="0"/>
              <a:t>Writing</a:t>
            </a:r>
          </a:p>
        </p:txBody>
      </p:sp>
      <p:sp>
        <p:nvSpPr>
          <p:cNvPr id="3" name="TextBox 2"/>
          <p:cNvSpPr txBox="1"/>
          <p:nvPr/>
        </p:nvSpPr>
        <p:spPr>
          <a:xfrm>
            <a:off x="2133600" y="1676400"/>
            <a:ext cx="8077200" cy="4154984"/>
          </a:xfrm>
          <a:prstGeom prst="rect">
            <a:avLst/>
          </a:prstGeom>
          <a:noFill/>
        </p:spPr>
        <p:txBody>
          <a:bodyPr>
            <a:spAutoFit/>
          </a:bodyPr>
          <a:lstStyle/>
          <a:p>
            <a:pPr marL="342900" indent="-342900">
              <a:buFont typeface="Arial" pitchFamily="34" charset="0"/>
              <a:buChar char="•"/>
              <a:defRPr/>
            </a:pPr>
            <a:r>
              <a:rPr lang="en-US" sz="3600" dirty="0">
                <a:solidFill>
                  <a:srgbClr val="FFFFFF"/>
                </a:solidFill>
                <a:latin typeface="High Tower Text"/>
              </a:rPr>
              <a:t>Lucy Calkins Units of </a:t>
            </a:r>
            <a:r>
              <a:rPr lang="en-US" sz="3600" dirty="0" smtClean="0">
                <a:solidFill>
                  <a:srgbClr val="FFFFFF"/>
                </a:solidFill>
                <a:latin typeface="High Tower Text"/>
              </a:rPr>
              <a:t>Study</a:t>
            </a:r>
            <a:br>
              <a:rPr lang="en-US" sz="3600" dirty="0" smtClean="0">
                <a:solidFill>
                  <a:srgbClr val="FFFFFF"/>
                </a:solidFill>
                <a:latin typeface="High Tower Text"/>
              </a:rPr>
            </a:br>
            <a:endParaRPr lang="en-US" sz="3600" dirty="0" smtClean="0">
              <a:solidFill>
                <a:srgbClr val="FFFFFF"/>
              </a:solidFill>
              <a:latin typeface="High Tower Text"/>
            </a:endParaRPr>
          </a:p>
          <a:p>
            <a:pPr>
              <a:defRPr/>
            </a:pPr>
            <a:r>
              <a:rPr lang="en-US" sz="3600" dirty="0" smtClean="0">
                <a:solidFill>
                  <a:srgbClr val="FFFFFF"/>
                </a:solidFill>
                <a:latin typeface="High Tower Text"/>
              </a:rPr>
              <a:t>      *Narrative</a:t>
            </a:r>
            <a:r>
              <a:rPr lang="en-US" sz="3600" dirty="0">
                <a:solidFill>
                  <a:srgbClr val="FFFFFF"/>
                </a:solidFill>
                <a:latin typeface="High Tower Text"/>
              </a:rPr>
              <a:t>: Realistic </a:t>
            </a:r>
            <a:r>
              <a:rPr lang="en-US" sz="3600" dirty="0" smtClean="0">
                <a:solidFill>
                  <a:srgbClr val="FFFFFF"/>
                </a:solidFill>
                <a:latin typeface="High Tower Text"/>
              </a:rPr>
              <a:t>Fiction</a:t>
            </a:r>
            <a:endParaRPr lang="en-US" sz="3600" dirty="0">
              <a:solidFill>
                <a:srgbClr val="FFFFFF"/>
              </a:solidFill>
              <a:latin typeface="High Tower Text"/>
            </a:endParaRPr>
          </a:p>
          <a:p>
            <a:pPr lvl="1">
              <a:defRPr/>
            </a:pPr>
            <a:r>
              <a:rPr lang="en-US" sz="3600" dirty="0">
                <a:solidFill>
                  <a:srgbClr val="FFFFFF"/>
                </a:solidFill>
                <a:latin typeface="High Tower Text"/>
              </a:rPr>
              <a:t>  *Informational</a:t>
            </a:r>
          </a:p>
          <a:p>
            <a:pPr lvl="1">
              <a:defRPr/>
            </a:pPr>
            <a:r>
              <a:rPr lang="en-US" sz="3600" dirty="0" smtClean="0">
                <a:solidFill>
                  <a:srgbClr val="FFFFFF"/>
                </a:solidFill>
                <a:latin typeface="High Tower Text"/>
              </a:rPr>
              <a:t>  </a:t>
            </a:r>
            <a:r>
              <a:rPr lang="en-US" sz="3600" b="1" dirty="0" smtClean="0">
                <a:solidFill>
                  <a:srgbClr val="FF0000"/>
                </a:solidFill>
                <a:latin typeface="High Tower Text"/>
              </a:rPr>
              <a:t>*Opinion</a:t>
            </a:r>
            <a:endParaRPr lang="en-US" sz="3600" b="1" dirty="0">
              <a:solidFill>
                <a:srgbClr val="FF0000"/>
              </a:solidFill>
              <a:latin typeface="High Tower Text"/>
            </a:endParaRPr>
          </a:p>
          <a:p>
            <a:pPr lvl="1">
              <a:defRPr/>
            </a:pPr>
            <a:r>
              <a:rPr lang="en-US" sz="3600" dirty="0" smtClean="0">
                <a:solidFill>
                  <a:srgbClr val="FFFFFF"/>
                </a:solidFill>
                <a:latin typeface="High Tower Text"/>
              </a:rPr>
              <a:t>  *Literary </a:t>
            </a:r>
            <a:r>
              <a:rPr lang="en-US" sz="3600" dirty="0">
                <a:solidFill>
                  <a:srgbClr val="FFFFFF"/>
                </a:solidFill>
                <a:latin typeface="High Tower Text"/>
              </a:rPr>
              <a:t>Essay</a:t>
            </a:r>
          </a:p>
          <a:p>
            <a:pPr marL="800100" lvl="1" indent="-342900">
              <a:buFont typeface="Arial" pitchFamily="34" charset="0"/>
              <a:buChar char="•"/>
              <a:defRPr/>
            </a:pPr>
            <a:endParaRPr lang="en-US" sz="2400" dirty="0">
              <a:solidFill>
                <a:srgbClr val="FFFFFF"/>
              </a:solidFill>
              <a:latin typeface="High Tower Text"/>
            </a:endParaRPr>
          </a:p>
          <a:p>
            <a:pPr lvl="1" eaLnBrk="1" hangingPunct="1">
              <a:defRPr/>
            </a:pPr>
            <a:endParaRPr lang="en-US" sz="2400" dirty="0">
              <a:solidFill>
                <a:srgbClr val="FFFFFF"/>
              </a:solidFill>
              <a:latin typeface="High Tower Text"/>
            </a:endParaRPr>
          </a:p>
        </p:txBody>
      </p:sp>
    </p:spTree>
    <p:extLst>
      <p:ext uri="{BB962C8B-B14F-4D97-AF65-F5344CB8AC3E}">
        <p14:creationId xmlns:p14="http://schemas.microsoft.com/office/powerpoint/2010/main" val="67363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descr="&lt;strong&gt;House&lt;/strong&gt; Illustration Clipart Free Stock Photo - Public Domain Pictur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97239" y="1524000"/>
            <a:ext cx="5749925" cy="4572000"/>
          </a:xfrm>
        </p:spPr>
      </p:pic>
      <p:sp>
        <p:nvSpPr>
          <p:cNvPr id="3" name="Title 2"/>
          <p:cNvSpPr>
            <a:spLocks noGrp="1"/>
          </p:cNvSpPr>
          <p:nvPr>
            <p:ph type="title"/>
          </p:nvPr>
        </p:nvSpPr>
        <p:spPr/>
        <p:txBody>
          <a:bodyPr>
            <a:normAutofit/>
          </a:bodyPr>
          <a:lstStyle/>
          <a:p>
            <a:pPr>
              <a:defRPr/>
            </a:pPr>
            <a:r>
              <a:rPr smtClean="0"/>
              <a:t>If writing is like a house… </a:t>
            </a:r>
            <a:endParaRPr/>
          </a:p>
        </p:txBody>
      </p:sp>
      <p:sp>
        <p:nvSpPr>
          <p:cNvPr id="50180" name="TextBox 4"/>
          <p:cNvSpPr txBox="1">
            <a:spLocks noChangeArrowheads="1"/>
          </p:cNvSpPr>
          <p:nvPr/>
        </p:nvSpPr>
        <p:spPr bwMode="auto">
          <a:xfrm>
            <a:off x="6026150" y="1905000"/>
            <a:ext cx="281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latin typeface="Verdana" panose="020B0604030504040204" pitchFamily="34" charset="0"/>
              </a:rPr>
              <a:t>Structure (framework)</a:t>
            </a:r>
          </a:p>
        </p:txBody>
      </p:sp>
      <p:sp>
        <p:nvSpPr>
          <p:cNvPr id="50181" name="TextBox 5"/>
          <p:cNvSpPr txBox="1">
            <a:spLocks noChangeArrowheads="1"/>
          </p:cNvSpPr>
          <p:nvPr/>
        </p:nvSpPr>
        <p:spPr bwMode="auto">
          <a:xfrm>
            <a:off x="3297239" y="2640558"/>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chemeClr val="bg1"/>
                </a:solidFill>
                <a:latin typeface="Verdana" panose="020B0604030504040204" pitchFamily="34" charset="0"/>
              </a:rPr>
              <a:t>Development</a:t>
            </a:r>
          </a:p>
          <a:p>
            <a:r>
              <a:rPr lang="en-US" altLang="en-US" dirty="0">
                <a:solidFill>
                  <a:schemeClr val="bg1"/>
                </a:solidFill>
                <a:latin typeface="Verdana" panose="020B0604030504040204" pitchFamily="34" charset="0"/>
              </a:rPr>
              <a:t>(style/accessories)</a:t>
            </a:r>
          </a:p>
        </p:txBody>
      </p:sp>
      <p:sp>
        <p:nvSpPr>
          <p:cNvPr id="50182" name="TextBox 6"/>
          <p:cNvSpPr txBox="1">
            <a:spLocks noChangeArrowheads="1"/>
          </p:cNvSpPr>
          <p:nvPr/>
        </p:nvSpPr>
        <p:spPr bwMode="auto">
          <a:xfrm>
            <a:off x="5051426" y="5562600"/>
            <a:ext cx="3482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latin typeface="Verdana" panose="020B0604030504040204" pitchFamily="34" charset="0"/>
              </a:rPr>
              <a:t>Conventions (repairs)</a:t>
            </a:r>
          </a:p>
        </p:txBody>
      </p:sp>
    </p:spTree>
    <p:extLst>
      <p:ext uri="{BB962C8B-B14F-4D97-AF65-F5344CB8AC3E}">
        <p14:creationId xmlns:p14="http://schemas.microsoft.com/office/powerpoint/2010/main" val="169123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89060" y="245534"/>
            <a:ext cx="6675491" cy="5698623"/>
          </a:xfrm>
        </p:spPr>
        <p:txBody>
          <a:bodyPr>
            <a:noAutofit/>
          </a:bodyPr>
          <a:lstStyle/>
          <a:p>
            <a:r>
              <a:rPr lang="en-US" sz="3600" dirty="0" smtClean="0"/>
              <a:t>District assessment of reading </a:t>
            </a:r>
            <a:r>
              <a:rPr lang="en-US" sz="3200" dirty="0" smtClean="0"/>
              <a:t>and math skills</a:t>
            </a:r>
          </a:p>
          <a:p>
            <a:r>
              <a:rPr lang="en-US" sz="3200" dirty="0" smtClean="0"/>
              <a:t>Used to inform instruction</a:t>
            </a:r>
          </a:p>
          <a:p>
            <a:r>
              <a:rPr lang="en-US" sz="3200" dirty="0" smtClean="0"/>
              <a:t>Students will take the assessment in September*, January and April</a:t>
            </a:r>
          </a:p>
          <a:p>
            <a:r>
              <a:rPr lang="en-US" sz="3200" dirty="0" smtClean="0"/>
              <a:t>Family reports will be released by ISD in Family Access (Skyward) in October</a:t>
            </a:r>
          </a:p>
          <a:p>
            <a:r>
              <a:rPr lang="en-US" sz="3200" dirty="0" smtClean="0"/>
              <a:t>We </a:t>
            </a:r>
            <a:r>
              <a:rPr lang="en-US" sz="3200" dirty="0"/>
              <a:t>will be assessing with </a:t>
            </a:r>
            <a:r>
              <a:rPr lang="en-US" sz="3200" dirty="0" smtClean="0"/>
              <a:t>I-Ready </a:t>
            </a:r>
            <a:r>
              <a:rPr lang="en-US" sz="3200" dirty="0"/>
              <a:t>3 times this year in reading and math</a:t>
            </a:r>
            <a:r>
              <a:rPr lang="en-US" sz="3600" dirty="0"/>
              <a:t/>
            </a:r>
            <a:br>
              <a:rPr lang="en-US" sz="3600" dirty="0"/>
            </a:br>
            <a:endParaRPr lang="en-US" sz="3600" dirty="0" smtClean="0"/>
          </a:p>
          <a:p>
            <a:endParaRPr lang="en-US" sz="3600" dirty="0" smtClean="0"/>
          </a:p>
          <a:p>
            <a:endParaRPr lang="en-US" sz="3600" dirty="0" smtClean="0"/>
          </a:p>
          <a:p>
            <a:pPr marL="0" indent="0">
              <a:buNone/>
            </a:pPr>
            <a:endParaRPr lang="en-US" sz="3600" dirty="0"/>
          </a:p>
        </p:txBody>
      </p:sp>
      <p:pic>
        <p:nvPicPr>
          <p:cNvPr id="1026" name="Picture 2" descr="Welcome / i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49" y="901628"/>
            <a:ext cx="4192770" cy="24884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8145" y="3953165"/>
            <a:ext cx="3371274" cy="1477328"/>
          </a:xfrm>
          <a:prstGeom prst="rect">
            <a:avLst/>
          </a:prstGeom>
          <a:noFill/>
        </p:spPr>
        <p:txBody>
          <a:bodyPr wrap="square" rtlCol="0">
            <a:spAutoFit/>
          </a:bodyPr>
          <a:lstStyle/>
          <a:p>
            <a:pPr algn="ctr"/>
            <a:r>
              <a:rPr lang="en-US" dirty="0" err="1" smtClean="0"/>
              <a:t>i</a:t>
            </a:r>
            <a:r>
              <a:rPr lang="en-US" dirty="0" smtClean="0"/>
              <a:t>-Reay also meets new Washington literacy screener laws.  More info is available at</a:t>
            </a:r>
          </a:p>
          <a:p>
            <a:pPr algn="ctr"/>
            <a:r>
              <a:rPr lang="en-US" dirty="0">
                <a:hlinkClick r:id="rId3"/>
              </a:rPr>
              <a:t>www.issaquah.wednet.edu/academics/assessment/elementary</a:t>
            </a:r>
            <a:r>
              <a:rPr lang="en-US" dirty="0" smtClean="0"/>
              <a:t> </a:t>
            </a:r>
            <a:endParaRPr lang="en-US" dirty="0"/>
          </a:p>
        </p:txBody>
      </p:sp>
    </p:spTree>
    <p:extLst>
      <p:ext uri="{BB962C8B-B14F-4D97-AF65-F5344CB8AC3E}">
        <p14:creationId xmlns:p14="http://schemas.microsoft.com/office/powerpoint/2010/main" val="312176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4"/>
          <p:cNvSpPr>
            <a:spLocks noGrp="1"/>
          </p:cNvSpPr>
          <p:nvPr>
            <p:ph idx="1"/>
          </p:nvPr>
        </p:nvSpPr>
        <p:spPr>
          <a:xfrm>
            <a:off x="1981200" y="1543396"/>
            <a:ext cx="8229600" cy="4419600"/>
          </a:xfrm>
        </p:spPr>
        <p:txBody>
          <a:bodyPr>
            <a:normAutofit lnSpcReduction="10000"/>
          </a:bodyPr>
          <a:lstStyle/>
          <a:p>
            <a:pPr marL="0" indent="0">
              <a:lnSpc>
                <a:spcPct val="90000"/>
              </a:lnSpc>
              <a:buNone/>
              <a:defRPr/>
            </a:pPr>
            <a:endParaRPr lang="en-US" altLang="en-US" sz="1600" dirty="0"/>
          </a:p>
          <a:p>
            <a:pPr eaLnBrk="1" hangingPunct="1">
              <a:lnSpc>
                <a:spcPct val="90000"/>
              </a:lnSpc>
              <a:defRPr/>
            </a:pPr>
            <a:r>
              <a:rPr lang="en-US" altLang="en-US" sz="3200" dirty="0"/>
              <a:t>My goal is to…</a:t>
            </a:r>
          </a:p>
          <a:p>
            <a:pPr lvl="1" eaLnBrk="1" hangingPunct="1">
              <a:lnSpc>
                <a:spcPct val="90000"/>
              </a:lnSpc>
              <a:defRPr/>
            </a:pPr>
            <a:r>
              <a:rPr lang="en-US" altLang="en-US" sz="3200" dirty="0"/>
              <a:t>Model respect, kindness, safety, and responsibility for every student.</a:t>
            </a:r>
          </a:p>
          <a:p>
            <a:pPr lvl="1" eaLnBrk="1" hangingPunct="1">
              <a:lnSpc>
                <a:spcPct val="90000"/>
              </a:lnSpc>
              <a:defRPr/>
            </a:pPr>
            <a:r>
              <a:rPr lang="en-US" altLang="en-US" sz="3200" dirty="0"/>
              <a:t>Provide all students with strategies to manage themselves well.</a:t>
            </a:r>
          </a:p>
          <a:p>
            <a:pPr lvl="1" eaLnBrk="1" hangingPunct="1">
              <a:lnSpc>
                <a:spcPct val="90000"/>
              </a:lnSpc>
              <a:defRPr/>
            </a:pPr>
            <a:r>
              <a:rPr lang="en-US" altLang="en-US" sz="3200" dirty="0"/>
              <a:t>Provide all students with tools to navigate any situation with respect, kindness, and responsibility.</a:t>
            </a:r>
          </a:p>
        </p:txBody>
      </p:sp>
      <p:sp>
        <p:nvSpPr>
          <p:cNvPr id="6" name="Title 5"/>
          <p:cNvSpPr>
            <a:spLocks noGrp="1"/>
          </p:cNvSpPr>
          <p:nvPr>
            <p:ph type="title"/>
          </p:nvPr>
        </p:nvSpPr>
        <p:spPr>
          <a:xfrm>
            <a:off x="1981200" y="152400"/>
            <a:ext cx="8229600" cy="1524000"/>
          </a:xfrm>
        </p:spPr>
        <p:txBody>
          <a:bodyPr/>
          <a:lstStyle/>
          <a:p>
            <a:pPr>
              <a:defRPr/>
            </a:pPr>
            <a:r>
              <a:rPr sz="3600" dirty="0"/>
              <a:t>My </a:t>
            </a:r>
            <a:r>
              <a:rPr lang="en-US" sz="3600" dirty="0" smtClean="0"/>
              <a:t>M</a:t>
            </a:r>
            <a:r>
              <a:rPr sz="3600" dirty="0" smtClean="0"/>
              <a:t>ission </a:t>
            </a:r>
            <a:r>
              <a:rPr lang="en-US" sz="3600" dirty="0"/>
              <a:t>S</a:t>
            </a:r>
            <a:r>
              <a:rPr sz="3600" dirty="0" smtClean="0"/>
              <a:t>tatement</a:t>
            </a:r>
            <a:endParaRPr sz="3600" dirty="0"/>
          </a:p>
        </p:txBody>
      </p:sp>
    </p:spTree>
    <p:extLst>
      <p:ext uri="{BB962C8B-B14F-4D97-AF65-F5344CB8AC3E}">
        <p14:creationId xmlns:p14="http://schemas.microsoft.com/office/powerpoint/2010/main" val="222730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a:t>
            </a:r>
            <a:r>
              <a:rPr lang="en-US" dirty="0" smtClean="0"/>
              <a:t>-Ready Overview</a:t>
            </a:r>
            <a:endParaRPr lang="en-US" dirty="0"/>
          </a:p>
        </p:txBody>
      </p:sp>
      <p:sp>
        <p:nvSpPr>
          <p:cNvPr id="5" name="Content Placeholder 4"/>
          <p:cNvSpPr>
            <a:spLocks noGrp="1"/>
          </p:cNvSpPr>
          <p:nvPr>
            <p:ph idx="1"/>
          </p:nvPr>
        </p:nvSpPr>
        <p:spPr>
          <a:xfrm>
            <a:off x="1120000" y="1825625"/>
            <a:ext cx="6675491" cy="3743902"/>
          </a:xfrm>
        </p:spPr>
        <p:txBody>
          <a:bodyPr>
            <a:noAutofit/>
          </a:bodyPr>
          <a:lstStyle/>
          <a:p>
            <a:r>
              <a:rPr lang="en-US" sz="3600" dirty="0" smtClean="0"/>
              <a:t>District assessment of reading and math skills</a:t>
            </a:r>
          </a:p>
          <a:p>
            <a:r>
              <a:rPr lang="en-US" sz="3600" dirty="0" smtClean="0"/>
              <a:t>Adaptive –adjusts level of questions to how students respond</a:t>
            </a:r>
          </a:p>
          <a:p>
            <a:r>
              <a:rPr lang="en-US" sz="3600" dirty="0" smtClean="0"/>
              <a:t>Students will take the assessment in September*, January and April</a:t>
            </a:r>
          </a:p>
          <a:p>
            <a:pPr marL="0" indent="0">
              <a:buNone/>
            </a:pPr>
            <a:endParaRPr lang="en-US" sz="3600" dirty="0"/>
          </a:p>
        </p:txBody>
      </p:sp>
      <p:pic>
        <p:nvPicPr>
          <p:cNvPr id="1026" name="Picture 2" descr="Welcome / i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130" y="134649"/>
            <a:ext cx="3819525" cy="2266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31926" y="6096001"/>
            <a:ext cx="1939637" cy="646331"/>
          </a:xfrm>
          <a:prstGeom prst="rect">
            <a:avLst/>
          </a:prstGeom>
          <a:noFill/>
        </p:spPr>
        <p:txBody>
          <a:bodyPr wrap="square" rtlCol="0">
            <a:spAutoFit/>
          </a:bodyPr>
          <a:lstStyle/>
          <a:p>
            <a:r>
              <a:rPr lang="en-US" dirty="0" smtClean="0"/>
              <a:t>* 1</a:t>
            </a:r>
            <a:r>
              <a:rPr lang="en-US" baseline="30000" dirty="0" smtClean="0"/>
              <a:t>st</a:t>
            </a:r>
            <a:r>
              <a:rPr lang="en-US" dirty="0" smtClean="0"/>
              <a:t>-5</a:t>
            </a:r>
            <a:r>
              <a:rPr lang="en-US" baseline="30000" dirty="0" smtClean="0"/>
              <a:t>th</a:t>
            </a:r>
            <a:r>
              <a:rPr lang="en-US" dirty="0" smtClean="0"/>
              <a:t> grades only in September</a:t>
            </a:r>
            <a:endParaRPr lang="en-US" dirty="0"/>
          </a:p>
        </p:txBody>
      </p:sp>
    </p:spTree>
    <p:extLst>
      <p:ext uri="{BB962C8B-B14F-4D97-AF65-F5344CB8AC3E}">
        <p14:creationId xmlns:p14="http://schemas.microsoft.com/office/powerpoint/2010/main" val="297558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assessing with </a:t>
            </a:r>
            <a:r>
              <a:rPr lang="en-US" dirty="0" err="1" smtClean="0"/>
              <a:t>i</a:t>
            </a:r>
            <a:r>
              <a:rPr lang="en-US" dirty="0" smtClean="0"/>
              <a:t>-Ready?</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3600" dirty="0" smtClean="0"/>
              <a:t>Identify student strengths and specific learning needs </a:t>
            </a:r>
            <a:endParaRPr lang="en-US" i="1" dirty="0" smtClean="0"/>
          </a:p>
          <a:p>
            <a:pPr marL="514350" indent="-514350">
              <a:buFont typeface="+mj-lt"/>
              <a:buAutoNum type="arabicPeriod"/>
            </a:pPr>
            <a:r>
              <a:rPr lang="en-US" sz="3600" dirty="0" smtClean="0"/>
              <a:t>To help set learning goals and supports for small group lessons and working with individuals</a:t>
            </a:r>
          </a:p>
          <a:p>
            <a:pPr marL="514350" indent="-514350">
              <a:buFont typeface="+mj-lt"/>
              <a:buAutoNum type="arabicPeriod"/>
            </a:pPr>
            <a:r>
              <a:rPr lang="en-US" sz="3600" dirty="0" smtClean="0"/>
              <a:t>To monitor growth toward grade level standards</a:t>
            </a:r>
          </a:p>
          <a:p>
            <a:pPr marL="514350" indent="-514350">
              <a:buFont typeface="+mj-lt"/>
              <a:buAutoNum type="arabicPeriod"/>
            </a:pPr>
            <a:r>
              <a:rPr lang="en-US" sz="3600" dirty="0" err="1" smtClean="0"/>
              <a:t>i</a:t>
            </a:r>
            <a:r>
              <a:rPr lang="en-US" sz="3600" dirty="0" smtClean="0"/>
              <a:t>-Ready phonics and phonological awareness subtests also serve as a state-required literacy screener.</a:t>
            </a:r>
          </a:p>
        </p:txBody>
      </p:sp>
    </p:spTree>
    <p:extLst>
      <p:ext uri="{BB962C8B-B14F-4D97-AF65-F5344CB8AC3E}">
        <p14:creationId xmlns:p14="http://schemas.microsoft.com/office/powerpoint/2010/main" val="48647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-Ready Plan</a:t>
            </a:r>
            <a:endParaRPr lang="en-US" dirty="0"/>
          </a:p>
        </p:txBody>
      </p:sp>
      <p:sp>
        <p:nvSpPr>
          <p:cNvPr id="3" name="Content Placeholder 2"/>
          <p:cNvSpPr>
            <a:spLocks noGrp="1"/>
          </p:cNvSpPr>
          <p:nvPr>
            <p:ph idx="1"/>
          </p:nvPr>
        </p:nvSpPr>
        <p:spPr>
          <a:xfrm>
            <a:off x="1119999" y="1825624"/>
            <a:ext cx="10536291" cy="4824557"/>
          </a:xfrm>
        </p:spPr>
        <p:txBody>
          <a:bodyPr>
            <a:normAutofit/>
          </a:bodyPr>
          <a:lstStyle/>
          <a:p>
            <a:pPr marL="0" indent="0">
              <a:buNone/>
            </a:pPr>
            <a:r>
              <a:rPr lang="en-US" dirty="0" smtClean="0">
                <a:solidFill>
                  <a:srgbClr val="FFC000"/>
                </a:solidFill>
              </a:rPr>
              <a:t>September</a:t>
            </a:r>
          </a:p>
          <a:p>
            <a:r>
              <a:rPr lang="en-US" dirty="0" smtClean="0"/>
              <a:t>1</a:t>
            </a:r>
            <a:r>
              <a:rPr lang="en-US" baseline="30000" dirty="0" smtClean="0"/>
              <a:t>st</a:t>
            </a:r>
            <a:r>
              <a:rPr lang="en-US" dirty="0" smtClean="0"/>
              <a:t>-5</a:t>
            </a:r>
            <a:r>
              <a:rPr lang="en-US" baseline="30000" dirty="0" smtClean="0"/>
              <a:t>th</a:t>
            </a:r>
            <a:r>
              <a:rPr lang="en-US" dirty="0" smtClean="0"/>
              <a:t> grade students take the </a:t>
            </a:r>
            <a:r>
              <a:rPr lang="en-US" dirty="0" err="1" smtClean="0"/>
              <a:t>i</a:t>
            </a:r>
            <a:r>
              <a:rPr lang="en-US" dirty="0" smtClean="0"/>
              <a:t>-Ready reading and math assessments</a:t>
            </a:r>
          </a:p>
          <a:p>
            <a:r>
              <a:rPr lang="en-US" dirty="0" smtClean="0"/>
              <a:t>Teachers use the results to plan learning</a:t>
            </a:r>
          </a:p>
          <a:p>
            <a:pPr lvl="1"/>
            <a:r>
              <a:rPr lang="en-US" dirty="0" smtClean="0"/>
              <a:t>Build on Strengths</a:t>
            </a:r>
          </a:p>
          <a:p>
            <a:pPr lvl="1"/>
            <a:r>
              <a:rPr lang="en-US" dirty="0" smtClean="0"/>
              <a:t>Address learning gaps</a:t>
            </a:r>
          </a:p>
          <a:p>
            <a:pPr marL="0" indent="0">
              <a:buNone/>
            </a:pPr>
            <a:r>
              <a:rPr lang="en-US" dirty="0" smtClean="0">
                <a:solidFill>
                  <a:srgbClr val="FFC000"/>
                </a:solidFill>
              </a:rPr>
              <a:t>October</a:t>
            </a:r>
          </a:p>
          <a:p>
            <a:r>
              <a:rPr lang="en-US" dirty="0" smtClean="0"/>
              <a:t>Family Assessment Reports will be loaded by ISD into Family Access</a:t>
            </a:r>
          </a:p>
          <a:p>
            <a:pPr marL="0" indent="0">
              <a:buNone/>
            </a:pPr>
            <a:r>
              <a:rPr lang="en-US" dirty="0" smtClean="0">
                <a:solidFill>
                  <a:srgbClr val="FFC000"/>
                </a:solidFill>
              </a:rPr>
              <a:t>December</a:t>
            </a:r>
          </a:p>
          <a:p>
            <a:r>
              <a:rPr lang="en-US" dirty="0" smtClean="0"/>
              <a:t>Conferences – will discuss how students are progressing, including any continued learning needs</a:t>
            </a:r>
            <a:endParaRPr lang="en-US" dirty="0"/>
          </a:p>
        </p:txBody>
      </p:sp>
    </p:spTree>
    <p:extLst>
      <p:ext uri="{BB962C8B-B14F-4D97-AF65-F5344CB8AC3E}">
        <p14:creationId xmlns:p14="http://schemas.microsoft.com/office/powerpoint/2010/main" val="955257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p:txBody>
          <a:bodyPr/>
          <a:lstStyle/>
          <a:p>
            <a:pPr marL="0" indent="0">
              <a:buNone/>
            </a:pPr>
            <a:r>
              <a:rPr lang="en-US" dirty="0" smtClean="0"/>
              <a:t>Visit our district web page at:</a:t>
            </a:r>
          </a:p>
          <a:p>
            <a:pPr marL="0" indent="0">
              <a:buNone/>
            </a:pPr>
            <a:endParaRPr lang="en-US" dirty="0"/>
          </a:p>
          <a:p>
            <a:pPr marL="0" indent="0">
              <a:buNone/>
            </a:pPr>
            <a:r>
              <a:rPr lang="en-US" dirty="0" smtClean="0">
                <a:hlinkClick r:id="rId2"/>
              </a:rPr>
              <a:t>www.issaquah.wednet.edu/academics/assessment/elementary</a:t>
            </a:r>
            <a:endParaRPr lang="en-US" dirty="0" smtClean="0"/>
          </a:p>
          <a:p>
            <a:pPr marL="0" indent="0">
              <a:buNone/>
            </a:pPr>
            <a:endParaRPr lang="en-US" dirty="0"/>
          </a:p>
        </p:txBody>
      </p:sp>
    </p:spTree>
    <p:extLst>
      <p:ext uri="{BB962C8B-B14F-4D97-AF65-F5344CB8AC3E}">
        <p14:creationId xmlns:p14="http://schemas.microsoft.com/office/powerpoint/2010/main" val="187223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2057400" y="1295400"/>
            <a:ext cx="7848600" cy="5029200"/>
          </a:xfrm>
        </p:spPr>
        <p:txBody>
          <a:bodyPr>
            <a:normAutofit/>
          </a:bodyPr>
          <a:lstStyle/>
          <a:p>
            <a:pPr marL="274320" indent="-274320">
              <a:spcAft>
                <a:spcPts val="0"/>
              </a:spcAft>
              <a:buFont typeface="Wingdings 2"/>
              <a:buChar char=""/>
              <a:defRPr/>
            </a:pPr>
            <a:r>
              <a:rPr lang="en-US" dirty="0" smtClean="0"/>
              <a:t>1</a:t>
            </a:r>
            <a:r>
              <a:rPr lang="en-US" baseline="30000" dirty="0" smtClean="0"/>
              <a:t>st</a:t>
            </a:r>
            <a:r>
              <a:rPr lang="en-US" dirty="0" smtClean="0"/>
              <a:t> </a:t>
            </a:r>
            <a:r>
              <a:rPr lang="en-US" dirty="0" smtClean="0"/>
              <a:t>Semester </a:t>
            </a:r>
            <a:endParaRPr lang="en-US" dirty="0" smtClean="0"/>
          </a:p>
          <a:p>
            <a:pPr marL="274320" indent="-274320">
              <a:spcAft>
                <a:spcPts val="0"/>
              </a:spcAft>
              <a:buFont typeface="Wingdings 2"/>
              <a:buChar char=""/>
              <a:defRPr/>
            </a:pPr>
            <a:r>
              <a:rPr lang="en-US" dirty="0" smtClean="0"/>
              <a:t>2</a:t>
            </a:r>
            <a:r>
              <a:rPr lang="en-US" baseline="30000" dirty="0" smtClean="0"/>
              <a:t>nd</a:t>
            </a:r>
            <a:r>
              <a:rPr lang="en-US" dirty="0" smtClean="0"/>
              <a:t> </a:t>
            </a:r>
            <a:r>
              <a:rPr lang="en-US" dirty="0" smtClean="0"/>
              <a:t>Semester </a:t>
            </a:r>
            <a:endParaRPr lang="en-US" dirty="0" smtClean="0"/>
          </a:p>
          <a:p>
            <a:pPr marL="0" indent="0">
              <a:spcAft>
                <a:spcPts val="0"/>
              </a:spcAft>
              <a:buNone/>
              <a:defRPr/>
            </a:pPr>
            <a:endParaRPr lang="en-US" dirty="0" smtClean="0"/>
          </a:p>
          <a:p>
            <a:pPr marL="274320" indent="-274320">
              <a:spcAft>
                <a:spcPts val="0"/>
              </a:spcAft>
              <a:buNone/>
              <a:defRPr/>
            </a:pPr>
            <a:endParaRPr lang="en-US" sz="800" dirty="0"/>
          </a:p>
          <a:p>
            <a:pPr marL="274320" indent="-274320">
              <a:spcAft>
                <a:spcPts val="0"/>
              </a:spcAft>
              <a:buNone/>
              <a:defRPr/>
            </a:pPr>
            <a:r>
              <a:rPr lang="en-US" sz="2800" dirty="0"/>
              <a:t>4 </a:t>
            </a:r>
            <a:r>
              <a:rPr lang="en-US" sz="2800" dirty="0">
                <a:sym typeface="Wingdings" pitchFamily="2" charset="2"/>
              </a:rPr>
              <a:t>  consistently exceeds grade level expectations</a:t>
            </a:r>
          </a:p>
          <a:p>
            <a:pPr marL="274320" indent="-274320">
              <a:spcAft>
                <a:spcPts val="0"/>
              </a:spcAft>
              <a:buNone/>
              <a:defRPr/>
            </a:pPr>
            <a:r>
              <a:rPr lang="en-US" sz="2800" dirty="0">
                <a:solidFill>
                  <a:srgbClr val="C00000"/>
                </a:solidFill>
                <a:sym typeface="Wingdings" pitchFamily="2" charset="2"/>
              </a:rPr>
              <a:t>3  consistently meets grade level expectations</a:t>
            </a:r>
          </a:p>
          <a:p>
            <a:pPr marL="274320" indent="-274320">
              <a:spcAft>
                <a:spcPts val="0"/>
              </a:spcAft>
              <a:buNone/>
              <a:defRPr/>
            </a:pPr>
            <a:r>
              <a:rPr lang="en-US" sz="2800" dirty="0">
                <a:sym typeface="Wingdings" pitchFamily="2" charset="2"/>
              </a:rPr>
              <a:t>2  inconsistently meets expectations </a:t>
            </a:r>
          </a:p>
          <a:p>
            <a:pPr marL="274320" indent="-274320">
              <a:spcAft>
                <a:spcPts val="0"/>
              </a:spcAft>
              <a:buNone/>
              <a:defRPr/>
            </a:pPr>
            <a:r>
              <a:rPr lang="en-US" sz="2800" dirty="0">
                <a:sym typeface="Wingdings" pitchFamily="2" charset="2"/>
              </a:rPr>
              <a:t>1  consistently does not meeting expectations, </a:t>
            </a:r>
          </a:p>
          <a:p>
            <a:pPr marL="274320" indent="-274320">
              <a:spcAft>
                <a:spcPts val="0"/>
              </a:spcAft>
              <a:buNone/>
              <a:defRPr/>
            </a:pPr>
            <a:r>
              <a:rPr lang="en-US" sz="2800" i="1" dirty="0">
                <a:sym typeface="Wingdings" pitchFamily="2" charset="2"/>
              </a:rPr>
              <a:t>        even with extra assistance/modifications </a:t>
            </a:r>
            <a:endParaRPr lang="en-US" sz="2800" i="1" dirty="0"/>
          </a:p>
        </p:txBody>
      </p:sp>
      <p:sp>
        <p:nvSpPr>
          <p:cNvPr id="26626" name="Rectangle 2"/>
          <p:cNvSpPr>
            <a:spLocks noGrp="1" noChangeArrowheads="1"/>
          </p:cNvSpPr>
          <p:nvPr>
            <p:ph type="title"/>
          </p:nvPr>
        </p:nvSpPr>
        <p:spPr>
          <a:xfrm>
            <a:off x="1905000" y="0"/>
            <a:ext cx="8229600" cy="1219200"/>
          </a:xfrm>
        </p:spPr>
        <p:txBody>
          <a:bodyPr>
            <a:normAutofit/>
          </a:bodyPr>
          <a:lstStyle/>
          <a:p>
            <a:pPr>
              <a:defRPr/>
            </a:pPr>
            <a:r>
              <a:rPr smtClean="0"/>
              <a:t>Report Cards  and  GRADES</a:t>
            </a:r>
          </a:p>
        </p:txBody>
      </p:sp>
      <p:pic>
        <p:nvPicPr>
          <p:cNvPr id="52228" name="Picture 8" descr="C:\Documents and Settings\steadb\Local Settings\Temporary Internet Files\Content.IE5\95G65JO8\MC90035962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1066800"/>
            <a:ext cx="1770063"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92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2133600" y="1524000"/>
            <a:ext cx="8001000" cy="4648200"/>
          </a:xfrm>
        </p:spPr>
        <p:txBody>
          <a:bodyPr/>
          <a:lstStyle/>
          <a:p>
            <a:pPr eaLnBrk="1" hangingPunct="1">
              <a:buFont typeface="Wingdings 2" panose="05020102010507070707" pitchFamily="18" charset="2"/>
              <a:buNone/>
              <a:defRPr/>
            </a:pPr>
            <a:endParaRPr lang="en-US" sz="2400" b="1" dirty="0"/>
          </a:p>
          <a:p>
            <a:pPr eaLnBrk="1" hangingPunct="1">
              <a:buFont typeface="Wingdings" pitchFamily="2" charset="2"/>
              <a:buNone/>
              <a:defRPr/>
            </a:pPr>
            <a:r>
              <a:rPr lang="en-US" dirty="0" smtClean="0"/>
              <a:t>		</a:t>
            </a:r>
            <a:r>
              <a:rPr lang="en-US" dirty="0" smtClean="0">
                <a:solidFill>
                  <a:srgbClr val="C00000"/>
                </a:solidFill>
              </a:rPr>
              <a:t>             </a:t>
            </a:r>
            <a:r>
              <a:rPr lang="en-US" i="1" dirty="0" smtClean="0">
                <a:solidFill>
                  <a:srgbClr val="C00000"/>
                </a:solidFill>
              </a:rPr>
              <a:t>TWO things must be true</a:t>
            </a:r>
          </a:p>
          <a:p>
            <a:pPr eaLnBrk="1" hangingPunct="1">
              <a:defRPr/>
            </a:pPr>
            <a:r>
              <a:rPr lang="en-US" sz="2400" b="1" dirty="0"/>
              <a:t>CONSISTENTLY</a:t>
            </a:r>
            <a:r>
              <a:rPr lang="en-US" sz="2400" dirty="0"/>
              <a:t> performing well above expectations</a:t>
            </a:r>
          </a:p>
          <a:p>
            <a:pPr marL="0" indent="0">
              <a:buNone/>
              <a:defRPr/>
            </a:pPr>
            <a:r>
              <a:rPr lang="en-US" sz="2400" dirty="0"/>
              <a:t>        (such as mastery of 5</a:t>
            </a:r>
            <a:r>
              <a:rPr lang="en-US" sz="2400" baseline="30000" dirty="0"/>
              <a:t>th</a:t>
            </a:r>
            <a:r>
              <a:rPr lang="en-US" sz="2400" dirty="0"/>
              <a:t> grade content) </a:t>
            </a:r>
          </a:p>
          <a:p>
            <a:pPr marL="0" indent="0">
              <a:buNone/>
              <a:defRPr/>
            </a:pPr>
            <a:endParaRPr lang="en-US" sz="2400" dirty="0"/>
          </a:p>
          <a:p>
            <a:pPr eaLnBrk="1" hangingPunct="1">
              <a:defRPr/>
            </a:pPr>
            <a:r>
              <a:rPr lang="en-US" sz="2400" b="1" u="sng" dirty="0"/>
              <a:t>Independently</a:t>
            </a:r>
            <a:r>
              <a:rPr lang="en-US" sz="2400" dirty="0"/>
              <a:t>  performing above expectations</a:t>
            </a:r>
          </a:p>
          <a:p>
            <a:pPr marL="0" indent="0">
              <a:buNone/>
              <a:defRPr/>
            </a:pPr>
            <a:endParaRPr lang="en-US" sz="2400" u="sng" dirty="0"/>
          </a:p>
        </p:txBody>
      </p:sp>
      <p:sp>
        <p:nvSpPr>
          <p:cNvPr id="27650" name="Title 1"/>
          <p:cNvSpPr>
            <a:spLocks noGrp="1"/>
          </p:cNvSpPr>
          <p:nvPr>
            <p:ph type="title"/>
          </p:nvPr>
        </p:nvSpPr>
        <p:spPr/>
        <p:txBody>
          <a:bodyPr>
            <a:normAutofit/>
          </a:bodyPr>
          <a:lstStyle/>
          <a:p>
            <a:pPr>
              <a:defRPr/>
            </a:pPr>
            <a:r>
              <a:rPr smtClean="0">
                <a:solidFill>
                  <a:srgbClr val="C00000"/>
                </a:solidFill>
              </a:rPr>
              <a:t>What earns a four….</a:t>
            </a:r>
          </a:p>
        </p:txBody>
      </p:sp>
    </p:spTree>
    <p:extLst>
      <p:ext uri="{BB962C8B-B14F-4D97-AF65-F5344CB8AC3E}">
        <p14:creationId xmlns:p14="http://schemas.microsoft.com/office/powerpoint/2010/main" val="23257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295400"/>
            <a:ext cx="8229600" cy="4572000"/>
          </a:xfrm>
        </p:spPr>
        <p:txBody>
          <a:bodyPr>
            <a:normAutofit/>
          </a:bodyPr>
          <a:lstStyle/>
          <a:p>
            <a:pPr marL="274320" indent="-274320">
              <a:spcAft>
                <a:spcPts val="0"/>
              </a:spcAft>
              <a:buNone/>
              <a:defRPr/>
            </a:pPr>
            <a:endParaRPr lang="en-US" dirty="0" smtClean="0"/>
          </a:p>
          <a:p>
            <a:pPr marL="274320" indent="-274320">
              <a:spcAft>
                <a:spcPts val="0"/>
              </a:spcAft>
              <a:buFont typeface="Wingdings 2"/>
              <a:buChar char=""/>
              <a:defRPr/>
            </a:pPr>
            <a:r>
              <a:rPr lang="en-US" dirty="0" smtClean="0"/>
              <a:t>Call/Meet: </a:t>
            </a:r>
          </a:p>
          <a:p>
            <a:pPr marL="0" indent="0">
              <a:spcAft>
                <a:spcPts val="0"/>
              </a:spcAft>
              <a:buNone/>
              <a:defRPr/>
            </a:pPr>
            <a:r>
              <a:rPr lang="en-US" dirty="0"/>
              <a:t>  </a:t>
            </a:r>
            <a:r>
              <a:rPr lang="en-US" dirty="0" smtClean="0"/>
              <a:t>         Before School (7:45 – 9) </a:t>
            </a:r>
            <a:endParaRPr lang="en-US" dirty="0"/>
          </a:p>
          <a:p>
            <a:pPr marL="0" indent="0">
              <a:spcAft>
                <a:spcPts val="0"/>
              </a:spcAft>
              <a:buNone/>
              <a:defRPr/>
            </a:pPr>
            <a:r>
              <a:rPr lang="en-US" dirty="0" smtClean="0"/>
              <a:t>           After school (3:45 – 4:15) </a:t>
            </a:r>
          </a:p>
          <a:p>
            <a:pPr marL="274320" indent="-274320">
              <a:spcAft>
                <a:spcPts val="0"/>
              </a:spcAft>
              <a:buFont typeface="Wingdings 2"/>
              <a:buChar char=""/>
              <a:defRPr/>
            </a:pPr>
            <a:endParaRPr lang="en-US" dirty="0" smtClean="0"/>
          </a:p>
          <a:p>
            <a:pPr marL="274320" indent="-274320">
              <a:spcAft>
                <a:spcPts val="0"/>
              </a:spcAft>
              <a:buFont typeface="Wingdings 2"/>
              <a:buChar char=""/>
              <a:defRPr/>
            </a:pPr>
            <a:r>
              <a:rPr lang="en-US" dirty="0" smtClean="0"/>
              <a:t>Emails are GREAT, and I’ll respond within one day!</a:t>
            </a:r>
          </a:p>
          <a:p>
            <a:pPr marL="0" indent="0">
              <a:spcAft>
                <a:spcPts val="0"/>
              </a:spcAft>
              <a:buNone/>
              <a:defRPr/>
            </a:pPr>
            <a:endParaRPr lang="en-US" dirty="0"/>
          </a:p>
          <a:p>
            <a:pPr marL="274320" indent="-274320">
              <a:spcAft>
                <a:spcPts val="0"/>
              </a:spcAft>
              <a:buFont typeface="Wingdings 2"/>
              <a:buChar char=""/>
              <a:defRPr/>
            </a:pPr>
            <a:r>
              <a:rPr lang="en-US" dirty="0" smtClean="0"/>
              <a:t>Newsletters: Sent out each Friday</a:t>
            </a:r>
            <a:br>
              <a:rPr lang="en-US" dirty="0" smtClean="0"/>
            </a:br>
            <a:endParaRPr lang="en-US" dirty="0" smtClean="0"/>
          </a:p>
          <a:p>
            <a:pPr marL="274320" indent="-274320">
              <a:spcAft>
                <a:spcPts val="0"/>
              </a:spcAft>
              <a:buFont typeface="Wingdings 2"/>
              <a:buChar char=""/>
              <a:defRPr/>
            </a:pPr>
            <a:r>
              <a:rPr lang="en-US" dirty="0" smtClean="0"/>
              <a:t>Phone/Zoom calls- We can schedule as needed </a:t>
            </a:r>
          </a:p>
        </p:txBody>
      </p:sp>
      <p:sp>
        <p:nvSpPr>
          <p:cNvPr id="3" name="Title 2"/>
          <p:cNvSpPr>
            <a:spLocks noGrp="1"/>
          </p:cNvSpPr>
          <p:nvPr>
            <p:ph type="title"/>
          </p:nvPr>
        </p:nvSpPr>
        <p:spPr>
          <a:xfrm>
            <a:off x="2057400" y="0"/>
            <a:ext cx="8229600" cy="1219200"/>
          </a:xfrm>
        </p:spPr>
        <p:txBody>
          <a:bodyPr>
            <a:normAutofit/>
          </a:bodyPr>
          <a:lstStyle/>
          <a:p>
            <a:pPr>
              <a:defRPr/>
            </a:pPr>
            <a:r>
              <a:rPr b="1" smtClean="0"/>
              <a:t>Parent Communication</a:t>
            </a:r>
            <a:endParaRPr b="1"/>
          </a:p>
        </p:txBody>
      </p:sp>
    </p:spTree>
    <p:extLst>
      <p:ext uri="{BB962C8B-B14F-4D97-AF65-F5344CB8AC3E}">
        <p14:creationId xmlns:p14="http://schemas.microsoft.com/office/powerpoint/2010/main" val="378877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668588" y="1752600"/>
            <a:ext cx="7313612" cy="5030788"/>
          </a:xfrm>
        </p:spPr>
        <p:txBody>
          <a:bodyPr/>
          <a:lstStyle/>
          <a:p>
            <a:pPr eaLnBrk="1" hangingPunct="1">
              <a:buFont typeface="Wingdings 2" panose="05020102010507070707" pitchFamily="18" charset="2"/>
              <a:buNone/>
            </a:pPr>
            <a:r>
              <a:rPr lang="en-US" altLang="en-US" dirty="0" smtClean="0"/>
              <a:t>TBA</a:t>
            </a:r>
            <a:br>
              <a:rPr lang="en-US" altLang="en-US" dirty="0" smtClean="0"/>
            </a:br>
            <a:endParaRPr lang="en-US" altLang="en-US" dirty="0" smtClean="0"/>
          </a:p>
          <a:p>
            <a:pPr eaLnBrk="1" hangingPunct="1">
              <a:buFont typeface="Wingdings 2" panose="05020102010507070707" pitchFamily="18" charset="2"/>
              <a:buNone/>
            </a:pPr>
            <a:r>
              <a:rPr lang="en-US" altLang="en-US" dirty="0" smtClean="0"/>
              <a:t>I’ll email you when the window opens up to sign up for conferences using the online system we used last year.  </a:t>
            </a:r>
          </a:p>
        </p:txBody>
      </p:sp>
      <p:sp>
        <p:nvSpPr>
          <p:cNvPr id="25602" name="Rectangle 2"/>
          <p:cNvSpPr>
            <a:spLocks noGrp="1" noChangeArrowheads="1"/>
          </p:cNvSpPr>
          <p:nvPr>
            <p:ph type="title"/>
          </p:nvPr>
        </p:nvSpPr>
        <p:spPr>
          <a:xfrm>
            <a:off x="1905000" y="533400"/>
            <a:ext cx="8229600" cy="1219200"/>
          </a:xfrm>
        </p:spPr>
        <p:txBody>
          <a:bodyPr>
            <a:normAutofit/>
          </a:bodyPr>
          <a:lstStyle/>
          <a:p>
            <a:pPr>
              <a:defRPr/>
            </a:pPr>
            <a:r>
              <a:rPr sz="6000" b="1"/>
              <a:t>Conferences:</a:t>
            </a:r>
          </a:p>
        </p:txBody>
      </p:sp>
      <p:pic>
        <p:nvPicPr>
          <p:cNvPr id="55300" name="Picture 4" descr="C:\Documents and Settings\steadb\Local Settings\Temporary Internet Files\Content.IE5\QIX5ZNW7\MC90029029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588" y="4268789"/>
            <a:ext cx="19812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75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p:txBody>
          <a:bodyPr>
            <a:normAutofit/>
          </a:bodyPr>
          <a:lstStyle/>
          <a:p>
            <a:pPr marL="36900" indent="0" eaLnBrk="1" hangingPunct="1">
              <a:buNone/>
            </a:pPr>
            <a:endParaRPr lang="en-US" altLang="en-US" sz="2800" dirty="0" smtClean="0"/>
          </a:p>
          <a:p>
            <a:pPr eaLnBrk="1" hangingPunct="1"/>
            <a:r>
              <a:rPr lang="en-US" altLang="en-US" sz="2800" dirty="0" smtClean="0"/>
              <a:t>Fourth Grade SBA- TBA</a:t>
            </a:r>
            <a:br>
              <a:rPr lang="en-US" altLang="en-US" sz="2800" dirty="0" smtClean="0"/>
            </a:br>
            <a:endParaRPr lang="en-US" altLang="en-US" sz="2800" dirty="0" smtClean="0"/>
          </a:p>
          <a:p>
            <a:pPr eaLnBrk="1" hangingPunct="1"/>
            <a:r>
              <a:rPr lang="en-US" altLang="en-US" sz="2800" dirty="0" smtClean="0"/>
              <a:t>Math </a:t>
            </a:r>
            <a:br>
              <a:rPr lang="en-US" altLang="en-US" sz="2800" dirty="0" smtClean="0"/>
            </a:br>
            <a:endParaRPr lang="en-US" altLang="en-US" sz="2800" dirty="0" smtClean="0"/>
          </a:p>
          <a:p>
            <a:pPr eaLnBrk="1" hangingPunct="1"/>
            <a:r>
              <a:rPr lang="en-US" altLang="en-US" sz="2800" dirty="0" smtClean="0"/>
              <a:t>ELA  </a:t>
            </a:r>
            <a:endParaRPr lang="en-US" altLang="en-US" sz="2800" dirty="0"/>
          </a:p>
        </p:txBody>
      </p:sp>
      <p:sp>
        <p:nvSpPr>
          <p:cNvPr id="18434" name="Title 1"/>
          <p:cNvSpPr>
            <a:spLocks noGrp="1"/>
          </p:cNvSpPr>
          <p:nvPr>
            <p:ph type="title"/>
          </p:nvPr>
        </p:nvSpPr>
        <p:spPr>
          <a:xfrm>
            <a:off x="1996440" y="533400"/>
            <a:ext cx="8229600" cy="1219200"/>
          </a:xfrm>
        </p:spPr>
        <p:txBody>
          <a:bodyPr>
            <a:normAutofit/>
          </a:bodyPr>
          <a:lstStyle/>
          <a:p>
            <a:pPr>
              <a:defRPr/>
            </a:pPr>
            <a:r>
              <a:rPr b="1" smtClean="0"/>
              <a:t>Smarter  Balance  Testing</a:t>
            </a:r>
          </a:p>
        </p:txBody>
      </p:sp>
    </p:spTree>
    <p:extLst>
      <p:ext uri="{BB962C8B-B14F-4D97-AF65-F5344CB8AC3E}">
        <p14:creationId xmlns:p14="http://schemas.microsoft.com/office/powerpoint/2010/main" val="202370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p:txBody>
          <a:bodyPr>
            <a:normAutofit/>
          </a:bodyPr>
          <a:lstStyle/>
          <a:p>
            <a:pPr eaLnBrk="1" hangingPunct="1"/>
            <a:r>
              <a:rPr lang="en-US" altLang="en-US" sz="3200" dirty="0">
                <a:solidFill>
                  <a:srgbClr val="C00000"/>
                </a:solidFill>
              </a:rPr>
              <a:t>How we prepare:</a:t>
            </a:r>
          </a:p>
          <a:p>
            <a:pPr lvl="2" eaLnBrk="1" hangingPunct="1"/>
            <a:r>
              <a:rPr lang="en-US" altLang="en-US" sz="2800" dirty="0"/>
              <a:t>Lessons on test strategies</a:t>
            </a:r>
          </a:p>
          <a:p>
            <a:pPr lvl="2" eaLnBrk="1" hangingPunct="1"/>
            <a:r>
              <a:rPr lang="en-US" altLang="en-US" sz="2800" dirty="0"/>
              <a:t>Special “practice days” prior to the test</a:t>
            </a:r>
          </a:p>
          <a:p>
            <a:pPr lvl="2" eaLnBrk="1" hangingPunct="1"/>
            <a:r>
              <a:rPr lang="en-US" altLang="en-US" sz="2800" dirty="0"/>
              <a:t>Preparation for explaining their </a:t>
            </a:r>
            <a:r>
              <a:rPr lang="en-US" altLang="en-US" sz="2800" dirty="0" smtClean="0"/>
              <a:t>thinking </a:t>
            </a:r>
            <a:br>
              <a:rPr lang="en-US" altLang="en-US" sz="2800" dirty="0" smtClean="0"/>
            </a:br>
            <a:r>
              <a:rPr lang="en-US" altLang="en-US" sz="2800" dirty="0" smtClean="0"/>
              <a:t/>
            </a:r>
            <a:br>
              <a:rPr lang="en-US" altLang="en-US" sz="2800" dirty="0" smtClean="0"/>
            </a:br>
            <a:r>
              <a:rPr lang="en-US" altLang="en-US" sz="2800" dirty="0" smtClean="0"/>
              <a:t/>
            </a:r>
            <a:br>
              <a:rPr lang="en-US" altLang="en-US" sz="2800" dirty="0" smtClean="0"/>
            </a:br>
            <a:r>
              <a:rPr lang="en-US" altLang="en-US" sz="2800" dirty="0" smtClean="0"/>
              <a:t>TBA! Testing should occur but it can change!</a:t>
            </a:r>
            <a:endParaRPr lang="en-US" altLang="en-US" sz="2800" dirty="0"/>
          </a:p>
        </p:txBody>
      </p:sp>
      <p:sp>
        <p:nvSpPr>
          <p:cNvPr id="18434" name="Title 1"/>
          <p:cNvSpPr>
            <a:spLocks noGrp="1"/>
          </p:cNvSpPr>
          <p:nvPr>
            <p:ph type="title"/>
          </p:nvPr>
        </p:nvSpPr>
        <p:spPr>
          <a:xfrm>
            <a:off x="1996440" y="533400"/>
            <a:ext cx="8229600" cy="1219200"/>
          </a:xfrm>
        </p:spPr>
        <p:txBody>
          <a:bodyPr>
            <a:normAutofit/>
          </a:bodyPr>
          <a:lstStyle/>
          <a:p>
            <a:pPr>
              <a:defRPr/>
            </a:pPr>
            <a:r>
              <a:rPr b="1" smtClean="0"/>
              <a:t>Smarter  Balance  Testing</a:t>
            </a:r>
          </a:p>
        </p:txBody>
      </p:sp>
      <p:pic>
        <p:nvPicPr>
          <p:cNvPr id="58372" name="Picture 6" descr="C:\Users\steadb\AppData\Local\Microsoft\Windows\Temporary Internet Files\Content.IE5\3U081YQD\MP9004053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565" y="1839891"/>
            <a:ext cx="2690949" cy="192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08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215140" y="1667057"/>
            <a:ext cx="4040188" cy="762000"/>
          </a:xfrm>
          <a:ln>
            <a:miter lim="800000"/>
            <a:headEnd/>
            <a:tailEnd/>
          </a:ln>
          <a:extLst/>
        </p:spPr>
        <p:txBody>
          <a:bodyPr/>
          <a:lstStyle/>
          <a:p>
            <a:pPr>
              <a:spcAft>
                <a:spcPts val="0"/>
              </a:spcAft>
              <a:defRPr/>
            </a:pPr>
            <a:r>
              <a:rPr lang="en-US" dirty="0" smtClean="0"/>
              <a:t>Classroom Expectations</a:t>
            </a:r>
            <a:endParaRPr lang="en-US" dirty="0"/>
          </a:p>
        </p:txBody>
      </p:sp>
      <p:sp>
        <p:nvSpPr>
          <p:cNvPr id="12291" name="Content Placeholder 1"/>
          <p:cNvSpPr>
            <a:spLocks noGrp="1"/>
          </p:cNvSpPr>
          <p:nvPr>
            <p:ph sz="half" idx="2"/>
          </p:nvPr>
        </p:nvSpPr>
        <p:spPr>
          <a:xfrm>
            <a:off x="1053737" y="2642417"/>
            <a:ext cx="5399314" cy="3913187"/>
          </a:xfrm>
        </p:spPr>
        <p:txBody>
          <a:bodyPr/>
          <a:lstStyle/>
          <a:p>
            <a:pPr eaLnBrk="1" hangingPunct="1"/>
            <a:r>
              <a:rPr lang="en-US" altLang="en-US" sz="4400" dirty="0"/>
              <a:t>Be Responsible</a:t>
            </a:r>
          </a:p>
          <a:p>
            <a:pPr eaLnBrk="1" hangingPunct="1"/>
            <a:r>
              <a:rPr lang="en-US" altLang="en-US" sz="4400" dirty="0"/>
              <a:t>Be Safe</a:t>
            </a:r>
          </a:p>
          <a:p>
            <a:pPr eaLnBrk="1" hangingPunct="1"/>
            <a:r>
              <a:rPr lang="en-US" altLang="en-US" sz="4400" dirty="0"/>
              <a:t>Be Kind</a:t>
            </a:r>
          </a:p>
          <a:p>
            <a:pPr eaLnBrk="1" hangingPunct="1"/>
            <a:endParaRPr lang="en-US" altLang="en-US" dirty="0" smtClean="0"/>
          </a:p>
          <a:p>
            <a:pPr eaLnBrk="1" hangingPunct="1"/>
            <a:endParaRPr lang="en-US" altLang="en-US" dirty="0" smtClean="0"/>
          </a:p>
        </p:txBody>
      </p:sp>
      <p:sp>
        <p:nvSpPr>
          <p:cNvPr id="3" name="Title 2"/>
          <p:cNvSpPr>
            <a:spLocks noGrp="1"/>
          </p:cNvSpPr>
          <p:nvPr>
            <p:ph type="title"/>
          </p:nvPr>
        </p:nvSpPr>
        <p:spPr>
          <a:xfrm>
            <a:off x="1981200" y="304800"/>
            <a:ext cx="8229600" cy="1143000"/>
          </a:xfrm>
        </p:spPr>
        <p:txBody>
          <a:bodyPr/>
          <a:lstStyle/>
          <a:p>
            <a:pPr>
              <a:defRPr/>
            </a:pPr>
            <a:r>
              <a:rPr dirty="0"/>
              <a:t>Discovery Way</a:t>
            </a:r>
          </a:p>
        </p:txBody>
      </p:sp>
      <p:pic>
        <p:nvPicPr>
          <p:cNvPr id="1026" name="Picture 2" descr="Bald Eagle | Wild Animal Safari | Animal Pla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690" y="2429057"/>
            <a:ext cx="3864753" cy="290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5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99655D8-1F01-D043-8830-1C3B1197D990}"/>
              </a:ext>
            </a:extLst>
          </p:cNvPr>
          <p:cNvPicPr>
            <a:picLocks noChangeAspect="1"/>
          </p:cNvPicPr>
          <p:nvPr/>
        </p:nvPicPr>
        <p:blipFill>
          <a:blip r:embed="rId2"/>
          <a:stretch>
            <a:fillRect/>
          </a:stretch>
        </p:blipFill>
        <p:spPr>
          <a:xfrm>
            <a:off x="1476103" y="850292"/>
            <a:ext cx="9601200" cy="6014235"/>
          </a:xfrm>
          <a:prstGeom prst="rect">
            <a:avLst/>
          </a:prstGeom>
        </p:spPr>
      </p:pic>
      <p:sp>
        <p:nvSpPr>
          <p:cNvPr id="2" name="Title 1">
            <a:extLst>
              <a:ext uri="{FF2B5EF4-FFF2-40B4-BE49-F238E27FC236}">
                <a16:creationId xmlns:a16="http://schemas.microsoft.com/office/drawing/2014/main" id="{44B5A170-FE9B-1345-9727-DB2016F54324}"/>
              </a:ext>
            </a:extLst>
          </p:cNvPr>
          <p:cNvSpPr>
            <a:spLocks noGrp="1"/>
          </p:cNvSpPr>
          <p:nvPr>
            <p:ph type="title"/>
          </p:nvPr>
        </p:nvSpPr>
        <p:spPr>
          <a:xfrm>
            <a:off x="956733" y="-184528"/>
            <a:ext cx="10515600" cy="1325563"/>
          </a:xfrm>
        </p:spPr>
        <p:txBody>
          <a:bodyPr>
            <a:normAutofit/>
          </a:bodyPr>
          <a:lstStyle/>
          <a:p>
            <a:pPr algn="ctr"/>
            <a:r>
              <a:rPr lang="en-US" sz="4000" dirty="0">
                <a:latin typeface="Century Gothic" panose="020B0502020202020204" pitchFamily="34" charset="0"/>
              </a:rPr>
              <a:t>Essential Learnings for 4</a:t>
            </a:r>
            <a:r>
              <a:rPr lang="en-US" sz="4000" baseline="30000" dirty="0">
                <a:latin typeface="Century Gothic" panose="020B0502020202020204" pitchFamily="34" charset="0"/>
              </a:rPr>
              <a:t>th</a:t>
            </a:r>
            <a:r>
              <a:rPr lang="en-US" sz="4000" dirty="0">
                <a:latin typeface="Century Gothic" panose="020B0502020202020204" pitchFamily="34" charset="0"/>
              </a:rPr>
              <a:t> Grade – Tri 1</a:t>
            </a:r>
          </a:p>
        </p:txBody>
      </p:sp>
    </p:spTree>
    <p:extLst>
      <p:ext uri="{BB962C8B-B14F-4D97-AF65-F5344CB8AC3E}">
        <p14:creationId xmlns:p14="http://schemas.microsoft.com/office/powerpoint/2010/main" val="347878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p:txBody>
          <a:bodyPr/>
          <a:lstStyle/>
          <a:p>
            <a:pPr algn="ctr" eaLnBrk="1" hangingPunct="1">
              <a:lnSpc>
                <a:spcPct val="80000"/>
              </a:lnSpc>
              <a:defRPr/>
            </a:pPr>
            <a:endParaRPr lang="en-US" sz="3600" dirty="0"/>
          </a:p>
          <a:p>
            <a:pPr algn="ctr" eaLnBrk="1" hangingPunct="1">
              <a:lnSpc>
                <a:spcPct val="80000"/>
              </a:lnSpc>
              <a:defRPr/>
            </a:pPr>
            <a:r>
              <a:rPr lang="en-US" sz="3600" dirty="0"/>
              <a:t>Thank you for paying online!</a:t>
            </a:r>
          </a:p>
          <a:p>
            <a:pPr algn="ctr" eaLnBrk="1" hangingPunct="1">
              <a:lnSpc>
                <a:spcPct val="80000"/>
              </a:lnSpc>
              <a:defRPr/>
            </a:pPr>
            <a:r>
              <a:rPr lang="en-US" sz="3600" dirty="0"/>
              <a:t>ISD strongly encourages all payments to be made online…if this is an issue please talk to </a:t>
            </a:r>
            <a:r>
              <a:rPr lang="en-US" sz="3600" dirty="0" smtClean="0"/>
              <a:t>Angie </a:t>
            </a:r>
            <a:r>
              <a:rPr lang="en-US" sz="3600" dirty="0"/>
              <a:t>in the office. </a:t>
            </a:r>
          </a:p>
          <a:p>
            <a:pPr marL="0" indent="0" algn="ctr">
              <a:lnSpc>
                <a:spcPct val="80000"/>
              </a:lnSpc>
              <a:buNone/>
              <a:defRPr/>
            </a:pPr>
            <a:r>
              <a:rPr lang="en-US" sz="2400" b="1" baseline="30000" dirty="0"/>
              <a:t/>
            </a:r>
            <a:br>
              <a:rPr lang="en-US" sz="2400" b="1" baseline="30000" dirty="0"/>
            </a:br>
            <a:r>
              <a:rPr lang="en-US" sz="2400" dirty="0"/>
              <a:t> </a:t>
            </a:r>
          </a:p>
        </p:txBody>
      </p:sp>
      <p:sp>
        <p:nvSpPr>
          <p:cNvPr id="24578" name="Rectangle 2"/>
          <p:cNvSpPr>
            <a:spLocks noGrp="1" noChangeArrowheads="1"/>
          </p:cNvSpPr>
          <p:nvPr>
            <p:ph type="title"/>
          </p:nvPr>
        </p:nvSpPr>
        <p:spPr>
          <a:xfrm>
            <a:off x="1981200" y="152400"/>
            <a:ext cx="8229600" cy="1447800"/>
          </a:xfrm>
        </p:spPr>
        <p:txBody>
          <a:bodyPr/>
          <a:lstStyle/>
          <a:p>
            <a:pPr>
              <a:defRPr/>
            </a:pPr>
            <a:r>
              <a:rPr b="1"/>
              <a:t> Money Collection	</a:t>
            </a:r>
          </a:p>
        </p:txBody>
      </p:sp>
    </p:spTree>
    <p:extLst>
      <p:ext uri="{BB962C8B-B14F-4D97-AF65-F5344CB8AC3E}">
        <p14:creationId xmlns:p14="http://schemas.microsoft.com/office/powerpoint/2010/main" val="2731230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25121" y="2594857"/>
            <a:ext cx="7036434" cy="3855728"/>
          </a:xfrm>
        </p:spPr>
        <p:txBody>
          <a:bodyPr vert="horz" lIns="0" tIns="45720" rIns="0" bIns="45720" rtlCol="0">
            <a:normAutofit fontScale="70000" lnSpcReduction="20000"/>
          </a:bodyPr>
          <a:lstStyle/>
          <a:p>
            <a:pPr marL="201168" lvl="1" indent="0">
              <a:lnSpc>
                <a:spcPct val="120000"/>
              </a:lnSpc>
              <a:spcAft>
                <a:spcPts val="0"/>
              </a:spcAft>
              <a:buFont typeface="Calibri" panose="020F0502020204030204" pitchFamily="34" charset="0"/>
              <a:buNone/>
              <a:defRPr/>
            </a:pPr>
            <a:r>
              <a:rPr lang="en-US" sz="3400" spc="-30" dirty="0">
                <a:solidFill>
                  <a:schemeClr val="tx1"/>
                </a:solidFill>
                <a:latin typeface="Century Gothic" panose="020B0502020202020204" pitchFamily="34" charset="0"/>
              </a:rPr>
              <a:t>____________________________________________</a:t>
            </a:r>
          </a:p>
          <a:p>
            <a:pPr marL="201168" lvl="1" indent="0">
              <a:lnSpc>
                <a:spcPct val="120000"/>
              </a:lnSpc>
              <a:spcAft>
                <a:spcPts val="0"/>
              </a:spcAft>
              <a:buFont typeface="Calibri" panose="020F0502020204030204" pitchFamily="34" charset="0"/>
              <a:buNone/>
              <a:defRPr/>
            </a:pPr>
            <a:r>
              <a:rPr lang="en-US" sz="3400" spc="-30" dirty="0">
                <a:solidFill>
                  <a:schemeClr val="tx1"/>
                </a:solidFill>
                <a:latin typeface="Century Gothic" panose="020B0502020202020204" pitchFamily="34" charset="0"/>
              </a:rPr>
              <a:t/>
            </a:r>
            <a:br>
              <a:rPr lang="en-US" sz="3400" spc="-30" dirty="0">
                <a:solidFill>
                  <a:schemeClr val="tx1"/>
                </a:solidFill>
                <a:latin typeface="Century Gothic" panose="020B0502020202020204" pitchFamily="34" charset="0"/>
              </a:rPr>
            </a:br>
            <a:r>
              <a:rPr lang="en-US" sz="3400" spc="-30" dirty="0">
                <a:solidFill>
                  <a:schemeClr val="tx1"/>
                </a:solidFill>
                <a:latin typeface="Century Gothic" panose="020B0502020202020204" pitchFamily="34" charset="0"/>
              </a:rPr>
              <a:t>Established in 1987, the Foundation is a community powered nonprofit supporting students. </a:t>
            </a:r>
            <a:br>
              <a:rPr lang="en-US" sz="3400" spc="-30" dirty="0">
                <a:solidFill>
                  <a:schemeClr val="tx1"/>
                </a:solidFill>
                <a:latin typeface="Century Gothic" panose="020B0502020202020204" pitchFamily="34" charset="0"/>
              </a:rPr>
            </a:br>
            <a:r>
              <a:rPr lang="en-US" sz="3400" spc="-30" dirty="0">
                <a:solidFill>
                  <a:schemeClr val="tx1"/>
                </a:solidFill>
                <a:latin typeface="Century Gothic" panose="020B0502020202020204" pitchFamily="34" charset="0"/>
              </a:rPr>
              <a:t/>
            </a:r>
            <a:br>
              <a:rPr lang="en-US" sz="3400" spc="-30" dirty="0">
                <a:solidFill>
                  <a:schemeClr val="tx1"/>
                </a:solidFill>
                <a:latin typeface="Century Gothic" panose="020B0502020202020204" pitchFamily="34" charset="0"/>
              </a:rPr>
            </a:br>
            <a:r>
              <a:rPr lang="en-US" sz="3400" spc="-30" dirty="0">
                <a:solidFill>
                  <a:schemeClr val="tx1"/>
                </a:solidFill>
                <a:latin typeface="Century Gothic" panose="020B0502020202020204" pitchFamily="34" charset="0"/>
              </a:rPr>
              <a:t>The Foundation works to ensure they have </a:t>
            </a:r>
            <a:r>
              <a:rPr lang="en-US" sz="3400" dirty="0">
                <a:solidFill>
                  <a:schemeClr val="tx1"/>
                </a:solidFill>
                <a:latin typeface="Century Gothic" panose="020B0502020202020204" pitchFamily="34" charset="0"/>
              </a:rPr>
              <a:t>the </a:t>
            </a:r>
            <a:r>
              <a:rPr lang="en-US" sz="3400" b="1" dirty="0">
                <a:solidFill>
                  <a:schemeClr val="tx1"/>
                </a:solidFill>
                <a:latin typeface="Century Gothic" panose="020B0502020202020204" pitchFamily="34" charset="0"/>
              </a:rPr>
              <a:t>highest quality educational experience </a:t>
            </a:r>
            <a:r>
              <a:rPr lang="en-US" sz="3400" dirty="0">
                <a:solidFill>
                  <a:schemeClr val="tx1"/>
                </a:solidFill>
                <a:latin typeface="Century Gothic" panose="020B0502020202020204" pitchFamily="34" charset="0"/>
              </a:rPr>
              <a:t>possible by funding district-wide programs that are not supported by tax dollars.</a:t>
            </a:r>
          </a:p>
          <a:p>
            <a:pPr marL="201168" lvl="1" indent="0">
              <a:spcAft>
                <a:spcPts val="0"/>
              </a:spcAft>
              <a:buFont typeface="Calibri" panose="020F0502020204030204" pitchFamily="34" charset="0"/>
              <a:buNone/>
              <a:defRPr/>
            </a:pPr>
            <a:endParaRPr lang="en-US" sz="3200" dirty="0">
              <a:solidFill>
                <a:schemeClr val="tx1"/>
              </a:solidFill>
              <a:latin typeface="Century Gothic" panose="020B0502020202020204" pitchFamily="34" charset="0"/>
            </a:endParaRPr>
          </a:p>
          <a:p>
            <a:pPr marL="201168" lvl="1" indent="0">
              <a:spcAft>
                <a:spcPts val="0"/>
              </a:spcAft>
              <a:buFont typeface="Calibri" panose="020F0502020204030204" pitchFamily="34" charset="0"/>
              <a:buNone/>
              <a:defRPr/>
            </a:pPr>
            <a:endParaRPr lang="en-US" spc="-30" dirty="0">
              <a:solidFill>
                <a:schemeClr val="tx1"/>
              </a:solidFill>
            </a:endParaRPr>
          </a:p>
          <a:p>
            <a:pPr>
              <a:spcAft>
                <a:spcPts val="0"/>
              </a:spcAft>
              <a:buFont typeface="Calibri" panose="020F0502020204030204" pitchFamily="34" charset="0"/>
              <a:buChar char="v"/>
              <a:defRPr/>
            </a:pPr>
            <a:endParaRPr lang="en-US" b="1" i="1" dirty="0">
              <a:solidFill>
                <a:schemeClr val="tx1"/>
              </a:solidFill>
            </a:endParaRPr>
          </a:p>
          <a:p>
            <a:pPr marL="0" indent="0">
              <a:spcAft>
                <a:spcPts val="0"/>
              </a:spcAft>
              <a:buFont typeface="Calibri" panose="020F0502020204030204" pitchFamily="34" charset="0"/>
              <a:buNone/>
              <a:defRPr/>
            </a:pPr>
            <a:endParaRPr lang="en-US" b="1" dirty="0"/>
          </a:p>
          <a:p>
            <a:pPr>
              <a:spcAft>
                <a:spcPts val="0"/>
              </a:spcAft>
              <a:buFont typeface="Calibri" panose="020F0502020204030204" pitchFamily="34" charset="0"/>
              <a:buChar char="v"/>
              <a:defRPr/>
            </a:pPr>
            <a:endParaRPr lang="en-US" dirty="0"/>
          </a:p>
          <a:p>
            <a:pPr marL="0" indent="0">
              <a:spcAft>
                <a:spcPts val="0"/>
              </a:spcAft>
              <a:buFont typeface="Calibri" panose="020F0502020204030204" pitchFamily="34" charset="0"/>
              <a:buNone/>
              <a:defRPr/>
            </a:pPr>
            <a:endParaRPr lang="en-US" dirty="0"/>
          </a:p>
          <a:p>
            <a:pPr marL="0" indent="0">
              <a:spcAft>
                <a:spcPts val="0"/>
              </a:spcAft>
              <a:buFont typeface="Calibri" panose="020F0502020204030204" pitchFamily="34" charset="0"/>
              <a:buNone/>
              <a:defRPr/>
            </a:pPr>
            <a:endParaRPr lang="en-US" dirty="0"/>
          </a:p>
          <a:p>
            <a:endParaRPr lang="en-US" dirty="0"/>
          </a:p>
        </p:txBody>
      </p:sp>
      <p:sp>
        <p:nvSpPr>
          <p:cNvPr id="7" name="TextBox 6">
            <a:extLst>
              <a:ext uri="{FF2B5EF4-FFF2-40B4-BE49-F238E27FC236}">
                <a16:creationId xmlns:a16="http://schemas.microsoft.com/office/drawing/2014/main" id="{07395058-BA7F-4C96-8E06-5D39B6582CD1}"/>
              </a:ext>
            </a:extLst>
          </p:cNvPr>
          <p:cNvSpPr txBox="1"/>
          <p:nvPr/>
        </p:nvSpPr>
        <p:spPr>
          <a:xfrm>
            <a:off x="8477910" y="1159491"/>
            <a:ext cx="3708405" cy="4832092"/>
          </a:xfrm>
          <a:prstGeom prst="rect">
            <a:avLst/>
          </a:prstGeom>
          <a:noFill/>
        </p:spPr>
        <p:txBody>
          <a:bodyPr wrap="square" rtlCol="0">
            <a:spAutoFit/>
          </a:bodyPr>
          <a:lstStyle/>
          <a:p>
            <a:pPr marL="201168" lvl="1" indent="0">
              <a:spcAft>
                <a:spcPts val="600"/>
              </a:spcAft>
              <a:buClr>
                <a:srgbClr val="A80C35"/>
              </a:buClr>
              <a:buNone/>
              <a:defRPr/>
            </a:pPr>
            <a:r>
              <a:rPr lang="en-US" sz="2800" dirty="0">
                <a:latin typeface="Century Gothic" panose="020B0502020202020204" pitchFamily="34" charset="0"/>
              </a:rPr>
              <a:t>Over the years, </a:t>
            </a:r>
            <a:br>
              <a:rPr lang="en-US" sz="2800" dirty="0">
                <a:latin typeface="Century Gothic" panose="020B0502020202020204" pitchFamily="34" charset="0"/>
              </a:rPr>
            </a:br>
            <a:r>
              <a:rPr lang="en-US" sz="2800" dirty="0">
                <a:latin typeface="Century Gothic" panose="020B0502020202020204" pitchFamily="34" charset="0"/>
              </a:rPr>
              <a:t>the </a:t>
            </a:r>
            <a:r>
              <a:rPr lang="en-US" sz="2800" b="1" dirty="0">
                <a:latin typeface="Century Gothic" panose="020B0502020202020204" pitchFamily="34" charset="0"/>
              </a:rPr>
              <a:t>Foundation </a:t>
            </a:r>
            <a:br>
              <a:rPr lang="en-US" sz="2800" b="1" dirty="0">
                <a:latin typeface="Century Gothic" panose="020B0502020202020204" pitchFamily="34" charset="0"/>
              </a:rPr>
            </a:br>
            <a:r>
              <a:rPr lang="en-US" sz="2800" b="1" dirty="0">
                <a:latin typeface="Century Gothic" panose="020B0502020202020204" pitchFamily="34" charset="0"/>
              </a:rPr>
              <a:t>has channeled more than $13 million into our schools,</a:t>
            </a:r>
            <a:r>
              <a:rPr lang="en-US" sz="2800" dirty="0">
                <a:latin typeface="Century Gothic" panose="020B0502020202020204" pitchFamily="34" charset="0"/>
              </a:rPr>
              <a:t> providing opportunities for students at all levels in the Issaquah School District. </a:t>
            </a:r>
          </a:p>
        </p:txBody>
      </p:sp>
      <p:pic>
        <p:nvPicPr>
          <p:cNvPr id="20" name="Picture 19" descr="Shape&#10;&#10;Description automatically generated">
            <a:extLst>
              <a:ext uri="{FF2B5EF4-FFF2-40B4-BE49-F238E27FC236}">
                <a16:creationId xmlns:a16="http://schemas.microsoft.com/office/drawing/2014/main" id="{E148D4C7-B0E1-4BE7-A4CA-47A8A7CD7976}"/>
              </a:ext>
            </a:extLst>
          </p:cNvPr>
          <p:cNvPicPr>
            <a:picLocks noChangeAspect="1"/>
          </p:cNvPicPr>
          <p:nvPr/>
        </p:nvPicPr>
        <p:blipFill>
          <a:blip r:embed="rId2"/>
          <a:stretch>
            <a:fillRect/>
          </a:stretch>
        </p:blipFill>
        <p:spPr>
          <a:xfrm>
            <a:off x="1663375" y="284533"/>
            <a:ext cx="4959927" cy="2310324"/>
          </a:xfrm>
          <a:prstGeom prst="rect">
            <a:avLst/>
          </a:prstGeom>
        </p:spPr>
      </p:pic>
    </p:spTree>
    <p:extLst>
      <p:ext uri="{BB962C8B-B14F-4D97-AF65-F5344CB8AC3E}">
        <p14:creationId xmlns:p14="http://schemas.microsoft.com/office/powerpoint/2010/main" val="1198013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E4AE-1657-47CD-B060-9BF6B1BC4F2B}"/>
              </a:ext>
            </a:extLst>
          </p:cNvPr>
          <p:cNvSpPr>
            <a:spLocks noGrp="1"/>
          </p:cNvSpPr>
          <p:nvPr>
            <p:ph type="title"/>
          </p:nvPr>
        </p:nvSpPr>
        <p:spPr>
          <a:xfrm>
            <a:off x="482989" y="147666"/>
            <a:ext cx="3084844" cy="3849567"/>
          </a:xfrm>
        </p:spPr>
        <p:txBody>
          <a:bodyPr vert="horz" lIns="91440" tIns="45720" rIns="91440" bIns="45720" rtlCol="0">
            <a:noAutofit/>
          </a:bodyPr>
          <a:lstStyle/>
          <a:p>
            <a:r>
              <a:rPr lang="en-US" sz="5400" b="1" dirty="0">
                <a:solidFill>
                  <a:srgbClr val="FFFFFF"/>
                </a:solidFill>
              </a:rPr>
              <a:t/>
            </a:r>
            <a:br>
              <a:rPr lang="en-US" sz="5400" b="1" dirty="0">
                <a:solidFill>
                  <a:srgbClr val="FFFFFF"/>
                </a:solidFill>
              </a:rPr>
            </a:br>
            <a:r>
              <a:rPr lang="en-US" sz="5400" b="1" dirty="0">
                <a:solidFill>
                  <a:srgbClr val="FFFFFF"/>
                </a:solidFill>
              </a:rPr>
              <a:t/>
            </a:r>
            <a:br>
              <a:rPr lang="en-US" sz="5400" b="1" dirty="0">
                <a:solidFill>
                  <a:srgbClr val="FFFFFF"/>
                </a:solidFill>
              </a:rPr>
            </a:br>
            <a:r>
              <a:rPr lang="en-US" sz="5400" b="1" dirty="0">
                <a:solidFill>
                  <a:srgbClr val="FFFFFF"/>
                </a:solidFill>
              </a:rPr>
              <a:t/>
            </a:r>
            <a:br>
              <a:rPr lang="en-US" sz="5400" b="1" dirty="0">
                <a:solidFill>
                  <a:srgbClr val="FFFFFF"/>
                </a:solidFill>
              </a:rPr>
            </a:br>
            <a:r>
              <a:rPr lang="en-US" sz="5400" b="1" dirty="0">
                <a:solidFill>
                  <a:srgbClr val="FFFFFF"/>
                </a:solidFill>
              </a:rPr>
              <a:t/>
            </a:r>
            <a:br>
              <a:rPr lang="en-US" sz="5400" b="1" dirty="0">
                <a:solidFill>
                  <a:srgbClr val="FFFFFF"/>
                </a:solidFill>
              </a:rPr>
            </a:br>
            <a:r>
              <a:rPr lang="en-US" dirty="0">
                <a:solidFill>
                  <a:srgbClr val="FFFFFF"/>
                </a:solidFill>
                <a:latin typeface="Century Gothic" panose="020B0502020202020204" pitchFamily="34" charset="0"/>
              </a:rPr>
              <a:t>How do we fuel success for  students?</a:t>
            </a:r>
            <a:br>
              <a:rPr lang="en-US" dirty="0">
                <a:solidFill>
                  <a:srgbClr val="FFFFFF"/>
                </a:solidFill>
                <a:latin typeface="Century Gothic" panose="020B0502020202020204" pitchFamily="34" charset="0"/>
              </a:rPr>
            </a:br>
            <a:r>
              <a:rPr lang="en-US" sz="5400" b="1" dirty="0">
                <a:solidFill>
                  <a:srgbClr val="FFFFFF"/>
                </a:solidFill>
              </a:rPr>
              <a:t/>
            </a:r>
            <a:br>
              <a:rPr lang="en-US" sz="5400" b="1" dirty="0">
                <a:solidFill>
                  <a:srgbClr val="FFFFFF"/>
                </a:solidFill>
              </a:rPr>
            </a:br>
            <a:r>
              <a:rPr lang="en-US" sz="3600" dirty="0">
                <a:solidFill>
                  <a:srgbClr val="FFFFFF"/>
                </a:solidFill>
              </a:rPr>
              <a:t>By investing in a variety of areas that support them.</a:t>
            </a:r>
          </a:p>
        </p:txBody>
      </p:sp>
      <p:pic>
        <p:nvPicPr>
          <p:cNvPr id="38" name="Content Placeholder 13">
            <a:extLst>
              <a:ext uri="{FF2B5EF4-FFF2-40B4-BE49-F238E27FC236}">
                <a16:creationId xmlns:a16="http://schemas.microsoft.com/office/drawing/2014/main" id="{055D430E-E1F6-408A-B33A-C9FDDEE2ECC4}"/>
              </a:ext>
            </a:extLst>
          </p:cNvPr>
          <p:cNvPicPr>
            <a:picLocks noChangeAspect="1"/>
          </p:cNvPicPr>
          <p:nvPr/>
        </p:nvPicPr>
        <p:blipFill>
          <a:blip r:embed="rId2"/>
          <a:stretch>
            <a:fillRect/>
          </a:stretch>
        </p:blipFill>
        <p:spPr>
          <a:xfrm>
            <a:off x="5123542" y="285755"/>
            <a:ext cx="6121249" cy="6376302"/>
          </a:xfrm>
          <a:prstGeom prst="rect">
            <a:avLst/>
          </a:prstGeom>
        </p:spPr>
      </p:pic>
    </p:spTree>
    <p:extLst>
      <p:ext uri="{BB962C8B-B14F-4D97-AF65-F5344CB8AC3E}">
        <p14:creationId xmlns:p14="http://schemas.microsoft.com/office/powerpoint/2010/main" val="2462982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DC782-F0BD-4FA1-A212-90A7D929B571}"/>
              </a:ext>
            </a:extLst>
          </p:cNvPr>
          <p:cNvPicPr>
            <a:picLocks noChangeAspect="1"/>
          </p:cNvPicPr>
          <p:nvPr/>
        </p:nvPicPr>
        <p:blipFill rotWithShape="1">
          <a:blip r:embed="rId2"/>
          <a:srcRect r="2" b="29"/>
          <a:stretch/>
        </p:blipFill>
        <p:spPr>
          <a:xfrm>
            <a:off x="20" y="10"/>
            <a:ext cx="4578952" cy="6857990"/>
          </a:xfrm>
          <a:prstGeom prst="rect">
            <a:avLst/>
          </a:prstGeom>
        </p:spPr>
      </p:pic>
      <p:sp>
        <p:nvSpPr>
          <p:cNvPr id="2" name="Title 1"/>
          <p:cNvSpPr>
            <a:spLocks noGrp="1"/>
          </p:cNvSpPr>
          <p:nvPr>
            <p:ph type="title"/>
          </p:nvPr>
        </p:nvSpPr>
        <p:spPr>
          <a:xfrm>
            <a:off x="4973633" y="1"/>
            <a:ext cx="6989341" cy="805543"/>
          </a:xfrm>
        </p:spPr>
        <p:txBody>
          <a:bodyPr>
            <a:normAutofit/>
          </a:bodyPr>
          <a:lstStyle/>
          <a:p>
            <a:r>
              <a:rPr lang="en-US" sz="3600" b="1" dirty="0">
                <a:solidFill>
                  <a:srgbClr val="FFFFFF"/>
                </a:solidFill>
                <a:latin typeface="Century Gothic"/>
              </a:rPr>
              <a:t>What funding do we provide?</a:t>
            </a:r>
          </a:p>
        </p:txBody>
      </p:sp>
      <p:sp>
        <p:nvSpPr>
          <p:cNvPr id="3" name="Content Placeholder 2"/>
          <p:cNvSpPr>
            <a:spLocks noGrp="1"/>
          </p:cNvSpPr>
          <p:nvPr>
            <p:ph idx="1"/>
          </p:nvPr>
        </p:nvSpPr>
        <p:spPr>
          <a:xfrm>
            <a:off x="4973633" y="1072830"/>
            <a:ext cx="6989341" cy="5946948"/>
          </a:xfrm>
        </p:spPr>
        <p:txBody>
          <a:bodyPr vert="horz" lIns="0" tIns="45720" rIns="0" bIns="45720" rtlCol="0" anchor="t">
            <a:normAutofit fontScale="70000" lnSpcReduction="20000"/>
          </a:bodyPr>
          <a:lstStyle/>
          <a:p>
            <a:pPr marL="0" indent="0">
              <a:spcBef>
                <a:spcPct val="20000"/>
              </a:spcBef>
              <a:buClr>
                <a:schemeClr val="bg1"/>
              </a:buClr>
              <a:buSzPct val="85000"/>
              <a:buNone/>
            </a:pPr>
            <a:r>
              <a:rPr lang="en-US" sz="2400" b="1" dirty="0">
                <a:solidFill>
                  <a:srgbClr val="FFFFFF"/>
                </a:solidFill>
                <a:latin typeface="Century Gothic"/>
              </a:rPr>
              <a:t>Academic Support</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a:rPr>
              <a:t>Allocation for schools to provide after school tutoring.</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panose="020B0502020202020204" pitchFamily="34" charset="0"/>
              </a:rPr>
              <a:t>Student Academic Grants for outside tutoring.</a:t>
            </a:r>
          </a:p>
          <a:p>
            <a:pPr marL="0" indent="0">
              <a:spcBef>
                <a:spcPct val="20000"/>
              </a:spcBef>
              <a:buClr>
                <a:schemeClr val="bg1"/>
              </a:buClr>
              <a:buSzPct val="85000"/>
              <a:buNone/>
            </a:pPr>
            <a:r>
              <a:rPr lang="en-US" sz="2400" b="1" dirty="0">
                <a:solidFill>
                  <a:srgbClr val="FFFFFF"/>
                </a:solidFill>
                <a:latin typeface="Century Gothic"/>
              </a:rPr>
              <a:t>Basic Student Needs</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a:rPr>
              <a:t>Backpacks &amp; School supplies.</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a:rPr>
              <a:t>Food during the school day. </a:t>
            </a:r>
          </a:p>
          <a:p>
            <a:pPr marL="0" indent="0">
              <a:spcBef>
                <a:spcPct val="20000"/>
              </a:spcBef>
              <a:buClr>
                <a:schemeClr val="bg1"/>
              </a:buClr>
              <a:buSzPct val="85000"/>
              <a:buNone/>
            </a:pPr>
            <a:r>
              <a:rPr lang="en-US" sz="2400" b="1" dirty="0">
                <a:solidFill>
                  <a:srgbClr val="FFFFFF"/>
                </a:solidFill>
                <a:latin typeface="Century Gothic"/>
              </a:rPr>
              <a:t>Cultural Bridges</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a:rPr>
              <a:t>Building relationships with families from diverse cultures.</a:t>
            </a:r>
          </a:p>
          <a:p>
            <a:pPr marL="0" indent="0">
              <a:spcBef>
                <a:spcPct val="20000"/>
              </a:spcBef>
              <a:buClr>
                <a:schemeClr val="bg1"/>
              </a:buClr>
              <a:buSzPct val="85000"/>
              <a:buNone/>
            </a:pPr>
            <a:r>
              <a:rPr lang="en-US" sz="2400" b="1" dirty="0">
                <a:solidFill>
                  <a:srgbClr val="FFFFFF"/>
                </a:solidFill>
                <a:latin typeface="Century Gothic"/>
              </a:rPr>
              <a:t>Fine arts fund </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a:rPr>
              <a:t>Band, orchestra, choir, theater, and visual arts.</a:t>
            </a:r>
          </a:p>
          <a:p>
            <a:pPr marL="0" indent="0">
              <a:spcBef>
                <a:spcPct val="20000"/>
              </a:spcBef>
              <a:buClr>
                <a:schemeClr val="bg1"/>
              </a:buClr>
              <a:buSzPct val="85000"/>
              <a:buNone/>
            </a:pPr>
            <a:r>
              <a:rPr lang="en-US" sz="2400" b="1" dirty="0">
                <a:solidFill>
                  <a:srgbClr val="FFFFFF"/>
                </a:solidFill>
                <a:latin typeface="Century Gothic"/>
              </a:rPr>
              <a:t>Grants for teachers &amp; staff</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a:rPr>
              <a:t>Offering opportunities to enrich education.</a:t>
            </a:r>
          </a:p>
          <a:p>
            <a:pPr marL="0" indent="0">
              <a:spcBef>
                <a:spcPct val="20000"/>
              </a:spcBef>
              <a:buClr>
                <a:schemeClr val="bg1"/>
              </a:buClr>
              <a:buSzPct val="85000"/>
              <a:buNone/>
            </a:pPr>
            <a:r>
              <a:rPr lang="en-US" sz="2400" b="1" dirty="0">
                <a:solidFill>
                  <a:srgbClr val="FFFFFF"/>
                </a:solidFill>
                <a:latin typeface="Century Gothic"/>
              </a:rPr>
              <a:t>Parent education opportunities </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a:rPr>
              <a:t>Parenting Toolbox &amp; ParentWiser support.</a:t>
            </a:r>
            <a:endParaRPr lang="en-US" sz="2200" dirty="0">
              <a:solidFill>
                <a:srgbClr val="FFFFFF"/>
              </a:solidFill>
              <a:latin typeface="Century Gothic" panose="020B0502020202020204" pitchFamily="34" charset="0"/>
            </a:endParaRPr>
          </a:p>
          <a:p>
            <a:pPr marL="0" indent="0">
              <a:spcBef>
                <a:spcPct val="20000"/>
              </a:spcBef>
              <a:buClr>
                <a:schemeClr val="bg1"/>
              </a:buClr>
              <a:buSzPct val="85000"/>
              <a:buNone/>
            </a:pPr>
            <a:r>
              <a:rPr lang="en-US" sz="2400" b="1" dirty="0">
                <a:solidFill>
                  <a:srgbClr val="FFFFFF"/>
                </a:solidFill>
                <a:latin typeface="Century Gothic"/>
              </a:rPr>
              <a:t>Social Emotional Support</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panose="020B0502020202020204" pitchFamily="34" charset="0"/>
              </a:rPr>
              <a:t>Expert speakers and professional development.</a:t>
            </a:r>
          </a:p>
          <a:p>
            <a:pPr marL="0" indent="0">
              <a:spcBef>
                <a:spcPct val="20000"/>
              </a:spcBef>
              <a:buClr>
                <a:schemeClr val="bg1"/>
              </a:buClr>
              <a:buSzPct val="85000"/>
              <a:buNone/>
            </a:pPr>
            <a:r>
              <a:rPr lang="en-US" sz="2400" b="1" dirty="0">
                <a:solidFill>
                  <a:srgbClr val="FFFFFF"/>
                </a:solidFill>
                <a:latin typeface="Century Gothic" panose="020B0502020202020204" pitchFamily="34" charset="0"/>
              </a:rPr>
              <a:t>STEM support</a:t>
            </a:r>
          </a:p>
          <a:p>
            <a:pPr lvl="1">
              <a:spcBef>
                <a:spcPct val="20000"/>
              </a:spcBef>
              <a:buClr>
                <a:schemeClr val="bg1"/>
              </a:buClr>
              <a:buSzPct val="85000"/>
              <a:buFont typeface="Wingdings" panose="05000000000000000000" pitchFamily="2" charset="2"/>
              <a:buChar char="§"/>
            </a:pPr>
            <a:r>
              <a:rPr lang="en-US" sz="2200" dirty="0">
                <a:solidFill>
                  <a:srgbClr val="FFFFFF"/>
                </a:solidFill>
                <a:latin typeface="Century Gothic" panose="020B0502020202020204" pitchFamily="34" charset="0"/>
              </a:rPr>
              <a:t>Robotics clubs, STEM clubs, STEMposium &amp; MORE!</a:t>
            </a:r>
          </a:p>
        </p:txBody>
      </p:sp>
    </p:spTree>
    <p:extLst>
      <p:ext uri="{BB962C8B-B14F-4D97-AF65-F5344CB8AC3E}">
        <p14:creationId xmlns:p14="http://schemas.microsoft.com/office/powerpoint/2010/main" val="3658530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44679" y="634946"/>
            <a:ext cx="6405063" cy="1338517"/>
          </a:xfrm>
        </p:spPr>
        <p:txBody>
          <a:bodyPr vert="horz" lIns="91440" tIns="45720" rIns="91440" bIns="45720" rtlCol="0" anchor="b">
            <a:normAutofit/>
          </a:bodyPr>
          <a:lstStyle/>
          <a:p>
            <a:r>
              <a:rPr lang="en-US" sz="5000" dirty="0">
                <a:latin typeface="Century Gothic" panose="020B0502020202020204" pitchFamily="34" charset="0"/>
              </a:rPr>
              <a:t>How can you help?</a:t>
            </a:r>
          </a:p>
        </p:txBody>
      </p:sp>
      <p:pic>
        <p:nvPicPr>
          <p:cNvPr id="6" name="Picture 5" descr="Shape&#10;&#10;Description automatically generated">
            <a:extLst>
              <a:ext uri="{FF2B5EF4-FFF2-40B4-BE49-F238E27FC236}">
                <a16:creationId xmlns:a16="http://schemas.microsoft.com/office/drawing/2014/main" id="{F1767EE5-933A-49BE-9795-B1C61EC7AABD}"/>
              </a:ext>
            </a:extLst>
          </p:cNvPr>
          <p:cNvPicPr>
            <a:picLocks noChangeAspect="1"/>
          </p:cNvPicPr>
          <p:nvPr/>
        </p:nvPicPr>
        <p:blipFill>
          <a:blip r:embed="rId2"/>
          <a:stretch>
            <a:fillRect/>
          </a:stretch>
        </p:blipFill>
        <p:spPr>
          <a:xfrm>
            <a:off x="562191" y="4007678"/>
            <a:ext cx="4020297" cy="1869438"/>
          </a:xfrm>
          <a:prstGeom prst="rect">
            <a:avLst/>
          </a:prstGeom>
        </p:spPr>
      </p:pic>
      <p:sp>
        <p:nvSpPr>
          <p:cNvPr id="3" name="TextBox 2">
            <a:extLst>
              <a:ext uri="{FF2B5EF4-FFF2-40B4-BE49-F238E27FC236}">
                <a16:creationId xmlns:a16="http://schemas.microsoft.com/office/drawing/2014/main" id="{5D328A0D-1EFE-4FAC-9FB5-086A05F1323F}"/>
              </a:ext>
            </a:extLst>
          </p:cNvPr>
          <p:cNvSpPr txBox="1"/>
          <p:nvPr/>
        </p:nvSpPr>
        <p:spPr>
          <a:xfrm>
            <a:off x="5144679" y="2198914"/>
            <a:ext cx="6664700" cy="4134916"/>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latin typeface="Century Gothic" panose="020B0502020202020204" pitchFamily="34" charset="0"/>
              </a:rPr>
              <a:t>In this rapidly changing educational environment, your support of the Foundation is more important than ever.  </a:t>
            </a:r>
            <a:br>
              <a:rPr lang="en-US" sz="2400" dirty="0">
                <a:solidFill>
                  <a:schemeClr val="tx1">
                    <a:lumMod val="75000"/>
                    <a:lumOff val="25000"/>
                  </a:schemeClr>
                </a:solidFill>
                <a:latin typeface="Century Gothic" panose="020B0502020202020204" pitchFamily="34" charset="0"/>
              </a:rPr>
            </a:br>
            <a:endParaRPr lang="en-US" sz="2400" dirty="0">
              <a:solidFill>
                <a:schemeClr val="tx1">
                  <a:lumMod val="75000"/>
                  <a:lumOff val="25000"/>
                </a:schemeClr>
              </a:solidFill>
              <a:latin typeface="Century Gothic" panose="020B0502020202020204" pitchFamily="34" charset="0"/>
            </a:endParaRPr>
          </a:p>
          <a:p>
            <a:pPr defTabSz="914400">
              <a:lnSpc>
                <a:spcPct val="90000"/>
              </a:lnSpc>
              <a:spcAft>
                <a:spcPts val="600"/>
              </a:spcAft>
              <a:buClr>
                <a:schemeClr val="accent1"/>
              </a:buClr>
              <a:buFont typeface="Calibri" panose="020F0502020204030204" pitchFamily="34" charset="0"/>
            </a:pPr>
            <a:r>
              <a:rPr lang="en-US" sz="2400" dirty="0">
                <a:solidFill>
                  <a:schemeClr val="tx1">
                    <a:lumMod val="75000"/>
                    <a:lumOff val="25000"/>
                  </a:schemeClr>
                </a:solidFill>
                <a:latin typeface="Century Gothic" panose="020B0502020202020204" pitchFamily="34" charset="0"/>
              </a:rPr>
              <a:t>Your gift provides all students with programs and resources </a:t>
            </a:r>
            <a:r>
              <a:rPr lang="en-US" sz="2400" b="1" dirty="0">
                <a:solidFill>
                  <a:schemeClr val="tx1">
                    <a:lumMod val="75000"/>
                    <a:lumOff val="25000"/>
                  </a:schemeClr>
                </a:solidFill>
                <a:latin typeface="Century Gothic" panose="020B0502020202020204" pitchFamily="34" charset="0"/>
              </a:rPr>
              <a:t>that inspire innovation, cultivate interests</a:t>
            </a:r>
            <a:r>
              <a:rPr lang="en-US" sz="2400" dirty="0">
                <a:solidFill>
                  <a:schemeClr val="tx1">
                    <a:lumMod val="75000"/>
                    <a:lumOff val="25000"/>
                  </a:schemeClr>
                </a:solidFill>
                <a:latin typeface="Century Gothic" panose="020B0502020202020204" pitchFamily="34" charset="0"/>
              </a:rPr>
              <a:t>, and </a:t>
            </a:r>
            <a:r>
              <a:rPr lang="en-US" sz="2400" b="1" dirty="0">
                <a:solidFill>
                  <a:schemeClr val="tx1">
                    <a:lumMod val="75000"/>
                    <a:lumOff val="25000"/>
                  </a:schemeClr>
                </a:solidFill>
                <a:latin typeface="Century Gothic" panose="020B0502020202020204" pitchFamily="34" charset="0"/>
              </a:rPr>
              <a:t>respond to emerging needs.</a:t>
            </a:r>
            <a:br>
              <a:rPr lang="en-US" sz="2400" b="1" dirty="0">
                <a:solidFill>
                  <a:schemeClr val="tx1">
                    <a:lumMod val="75000"/>
                    <a:lumOff val="25000"/>
                  </a:schemeClr>
                </a:solidFill>
                <a:latin typeface="Century Gothic" panose="020B0502020202020204" pitchFamily="34" charset="0"/>
              </a:rPr>
            </a:br>
            <a:endParaRPr lang="en-US" sz="2400" b="1" dirty="0">
              <a:solidFill>
                <a:schemeClr val="tx1">
                  <a:lumMod val="75000"/>
                  <a:lumOff val="25000"/>
                </a:schemeClr>
              </a:solidFill>
              <a:latin typeface="Century Gothic" panose="020B0502020202020204" pitchFamily="34" charset="0"/>
            </a:endParaRPr>
          </a:p>
          <a:p>
            <a:pPr defTabSz="914400">
              <a:lnSpc>
                <a:spcPct val="90000"/>
              </a:lnSpc>
              <a:spcAft>
                <a:spcPts val="600"/>
              </a:spcAft>
              <a:buClr>
                <a:schemeClr val="accent1"/>
              </a:buClr>
              <a:buFont typeface="Calibri" panose="020F0502020204030204" pitchFamily="34" charset="0"/>
            </a:pPr>
            <a:r>
              <a:rPr lang="en-US" sz="4000" b="1" dirty="0">
                <a:solidFill>
                  <a:schemeClr val="tx1">
                    <a:lumMod val="75000"/>
                    <a:lumOff val="25000"/>
                  </a:schemeClr>
                </a:solidFill>
                <a:latin typeface="Century Gothic" panose="020B0502020202020204" pitchFamily="34" charset="0"/>
              </a:rPr>
              <a:t>Donate today at</a:t>
            </a:r>
            <a:r>
              <a:rPr lang="en-US" sz="4000" dirty="0">
                <a:solidFill>
                  <a:schemeClr val="tx1">
                    <a:lumMod val="75000"/>
                    <a:lumOff val="25000"/>
                  </a:schemeClr>
                </a:solidFill>
                <a:latin typeface="Century Gothic" panose="020B0502020202020204" pitchFamily="34" charset="0"/>
              </a:rPr>
              <a:t> </a:t>
            </a:r>
            <a:r>
              <a:rPr lang="en-US" sz="4000" b="1" dirty="0">
                <a:solidFill>
                  <a:schemeClr val="tx1">
                    <a:lumMod val="75000"/>
                    <a:lumOff val="25000"/>
                  </a:schemeClr>
                </a:solidFill>
                <a:latin typeface="Century Gothic" panose="020B0502020202020204" pitchFamily="34" charset="0"/>
              </a:rPr>
              <a:t>isfdn.org</a:t>
            </a:r>
            <a:endParaRPr lang="en-US" sz="4000" dirty="0">
              <a:solidFill>
                <a:schemeClr val="tx1">
                  <a:lumMod val="75000"/>
                  <a:lumOff val="25000"/>
                </a:schemeClr>
              </a:solidFill>
              <a:latin typeface="Century Gothic" panose="020B0502020202020204" pitchFamily="34" charset="0"/>
            </a:endParaRPr>
          </a:p>
        </p:txBody>
      </p:sp>
      <p:pic>
        <p:nvPicPr>
          <p:cNvPr id="14" name="Picture 13">
            <a:extLst>
              <a:ext uri="{FF2B5EF4-FFF2-40B4-BE49-F238E27FC236}">
                <a16:creationId xmlns:a16="http://schemas.microsoft.com/office/drawing/2014/main" id="{112638CA-4A35-443D-AFBF-555568E79EF0}"/>
              </a:ext>
            </a:extLst>
          </p:cNvPr>
          <p:cNvPicPr>
            <a:picLocks noChangeAspect="1"/>
          </p:cNvPicPr>
          <p:nvPr/>
        </p:nvPicPr>
        <p:blipFill>
          <a:blip r:embed="rId3"/>
          <a:stretch>
            <a:fillRect/>
          </a:stretch>
        </p:blipFill>
        <p:spPr>
          <a:xfrm>
            <a:off x="382621" y="1179642"/>
            <a:ext cx="4542894" cy="2528803"/>
          </a:xfrm>
          <a:prstGeom prst="rect">
            <a:avLst/>
          </a:prstGeom>
        </p:spPr>
      </p:pic>
    </p:spTree>
    <p:extLst>
      <p:ext uri="{BB962C8B-B14F-4D97-AF65-F5344CB8AC3E}">
        <p14:creationId xmlns:p14="http://schemas.microsoft.com/office/powerpoint/2010/main" val="3384433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187" y="364031"/>
            <a:ext cx="10689035" cy="6050008"/>
          </a:xfrm>
          <a:prstGeom prst="rect">
            <a:avLst/>
          </a:prstGeom>
        </p:spPr>
      </p:pic>
    </p:spTree>
    <p:extLst>
      <p:ext uri="{BB962C8B-B14F-4D97-AF65-F5344CB8AC3E}">
        <p14:creationId xmlns:p14="http://schemas.microsoft.com/office/powerpoint/2010/main" val="366741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69602"/>
            <a:ext cx="10515600" cy="1737735"/>
          </a:xfrm>
        </p:spPr>
        <p:txBody>
          <a:bodyPr>
            <a:noAutofit/>
          </a:bodyPr>
          <a:lstStyle/>
          <a:p>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2800" b="1" dirty="0">
                <a:solidFill>
                  <a:schemeClr val="accent6"/>
                </a:solidFill>
                <a:latin typeface="Arial" panose="020B0604020202020204" pitchFamily="34" charset="0"/>
                <a:cs typeface="Arial" panose="020B0604020202020204" pitchFamily="34" charset="0"/>
              </a:rPr>
              <a:t>Please write names on lunch bags, water bottles and jackets to help us get items back to </a:t>
            </a:r>
            <a:r>
              <a:rPr lang="en-US" sz="2800" b="1">
                <a:solidFill>
                  <a:schemeClr val="accent6"/>
                </a:solidFill>
                <a:latin typeface="Arial" panose="020B0604020202020204" pitchFamily="34" charset="0"/>
                <a:cs typeface="Arial" panose="020B0604020202020204" pitchFamily="34" charset="0"/>
              </a:rPr>
              <a:t>students easily. </a:t>
            </a:r>
            <a:endParaRPr lang="en-US" sz="2800" b="1" u="sng" dirty="0">
              <a:solidFill>
                <a:schemeClr val="accent6"/>
              </a:solidFill>
              <a:latin typeface="+mn-lt"/>
              <a:cs typeface="Arial" panose="020B0604020202020204" pitchFamily="34" charset="0"/>
            </a:endParaRPr>
          </a:p>
        </p:txBody>
      </p:sp>
      <p:pic>
        <p:nvPicPr>
          <p:cNvPr id="3074" name="Picture 2" descr="Kids' L.L.Bean Down Jacket, Colorblock Blue L 14-16 | L.L.Be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4422" y="4418295"/>
            <a:ext cx="1901366" cy="24397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Kids' Trail Model Rain Jacket, Lined, Colorblock Blue L 14-16 | L.L.B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099" y="4349058"/>
            <a:ext cx="1884544" cy="25089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Amazon.com: Dinosaur Lunch-Box &amp;amp; Water Bottle Set for Boys Toddlers | Kids  Lunch Snack Bag Kindergarten Pre-School Baby Boy Boxes for Daycare |  Insulated Containers | Small Lonchera Para Niños | 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62" y="1994705"/>
            <a:ext cx="2449303" cy="2128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10" descr="Jewel Cool Wave Set of Lunch Box &amp; Water Bottle | Jewel Plast -  Manufacturer &amp; Supplier of Lunch Box &amp; Water Bott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gular Pentagon 5"/>
          <p:cNvSpPr/>
          <p:nvPr/>
        </p:nvSpPr>
        <p:spPr>
          <a:xfrm>
            <a:off x="3561522" y="1770169"/>
            <a:ext cx="2863849" cy="230432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Lost and Found rack is outside in playground near cafeteria doors during the day</a:t>
            </a:r>
          </a:p>
        </p:txBody>
      </p:sp>
      <p:sp>
        <p:nvSpPr>
          <p:cNvPr id="7" name="Regular Pentagon 6"/>
          <p:cNvSpPr/>
          <p:nvPr/>
        </p:nvSpPr>
        <p:spPr>
          <a:xfrm>
            <a:off x="8243454" y="4503296"/>
            <a:ext cx="2618509" cy="216430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Small lost items like glasses and jewelry will be kept in office</a:t>
            </a:r>
          </a:p>
        </p:txBody>
      </p:sp>
      <p:pic>
        <p:nvPicPr>
          <p:cNvPr id="3090" name="Picture 18" descr="Mb Image/png - Sharpie Clipart - 250x500 PNG Download - PNGk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6619" y="2019208"/>
            <a:ext cx="1634156" cy="11578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AutoShape 26" descr="Image of Kids' Ultralight 650 Down Jacket Black S 8 | L.L.Be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30" descr="Denim Jacket HD Stock Images | Shutte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stretch>
            <a:fillRect/>
          </a:stretch>
        </p:blipFill>
        <p:spPr>
          <a:xfrm>
            <a:off x="6901659" y="2172488"/>
            <a:ext cx="2021948" cy="1902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957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08901"/>
            <a:ext cx="3932237" cy="3440930"/>
          </a:xfrm>
        </p:spPr>
        <p:txBody>
          <a:bodyPr>
            <a:normAutofit fontScale="90000"/>
          </a:bodyPr>
          <a:lstStyle/>
          <a:p>
            <a:r>
              <a:rPr lang="en-US" dirty="0"/>
              <a:t>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students with their social-emotional needs at school.</a:t>
            </a:r>
          </a:p>
        </p:txBody>
      </p:sp>
      <p:pic>
        <p:nvPicPr>
          <p:cNvPr id="6" name="Content Placeholder 5"/>
          <p:cNvPicPr>
            <a:picLocks noGrp="1" noChangeAspect="1"/>
          </p:cNvPicPr>
          <p:nvPr>
            <p:ph idx="1"/>
          </p:nvPr>
        </p:nvPicPr>
        <p:blipFill>
          <a:blip r:embed="rId2"/>
          <a:stretch>
            <a:fillRect/>
          </a:stretch>
        </p:blipFill>
        <p:spPr>
          <a:xfrm>
            <a:off x="5435574" y="1748650"/>
            <a:ext cx="5828212" cy="3189288"/>
          </a:xfrm>
        </p:spPr>
      </p:pic>
      <p:sp useBgFill="1">
        <p:nvSpPr>
          <p:cNvPr id="4" name="Text Placeholder 3"/>
          <p:cNvSpPr>
            <a:spLocks noGrp="1"/>
          </p:cNvSpPr>
          <p:nvPr>
            <p:ph type="body" sz="half" idx="2"/>
          </p:nvPr>
        </p:nvSpPr>
        <p:spPr>
          <a:xfrm>
            <a:off x="839788" y="2736129"/>
            <a:ext cx="3932237" cy="3811588"/>
          </a:xfrm>
        </p:spPr>
        <p:txBody>
          <a:bodyPr>
            <a:normAutofit fontScale="55000" lnSpcReduction="20000"/>
          </a:bodyPr>
          <a:lstStyle/>
          <a:p>
            <a:r>
              <a:rPr lang="en-US" dirty="0"/>
              <a:t>. </a:t>
            </a:r>
          </a:p>
          <a:p>
            <a:endParaRPr lang="en-US" dirty="0"/>
          </a:p>
          <a:p>
            <a:endParaRPr lang="en-US" dirty="0"/>
          </a:p>
          <a:p>
            <a:r>
              <a:rPr lang="en-US" sz="2600" dirty="0"/>
              <a:t>Hello from our SCHOOL COUNSELOR</a:t>
            </a:r>
          </a:p>
          <a:p>
            <a:r>
              <a:rPr lang="en-US" sz="2600" dirty="0"/>
              <a:t>Denise Darnell  “Miss Denise” </a:t>
            </a:r>
          </a:p>
          <a:p>
            <a:r>
              <a:rPr lang="en-US" sz="2600" dirty="0">
                <a:hlinkClick r:id="rId3"/>
              </a:rPr>
              <a:t>darnelld@Issaquah.wednet.edu</a:t>
            </a:r>
            <a:endParaRPr lang="en-US" sz="2600" dirty="0"/>
          </a:p>
          <a:p>
            <a:endParaRPr lang="en-US" sz="2600" dirty="0"/>
          </a:p>
          <a:p>
            <a:pPr marL="457200" indent="-457200">
              <a:buFont typeface="Arial" panose="020B0604020202020204" pitchFamily="34" charset="0"/>
              <a:buChar char="•"/>
            </a:pPr>
            <a:r>
              <a:rPr lang="en-US" sz="2800" b="1" dirty="0">
                <a:solidFill>
                  <a:schemeClr val="tx1"/>
                </a:solidFill>
              </a:rPr>
              <a:t>I teach classroom lessons</a:t>
            </a:r>
          </a:p>
          <a:p>
            <a:pPr marL="457200" indent="-457200">
              <a:buFont typeface="Arial" panose="020B0604020202020204" pitchFamily="34" charset="0"/>
              <a:buChar char="•"/>
            </a:pPr>
            <a:r>
              <a:rPr lang="en-US" sz="2800" b="1" dirty="0">
                <a:solidFill>
                  <a:schemeClr val="tx1"/>
                </a:solidFill>
              </a:rPr>
              <a:t> Collaborate with parents </a:t>
            </a:r>
          </a:p>
          <a:p>
            <a:pPr marL="457200" indent="-457200">
              <a:buFont typeface="Arial" panose="020B0604020202020204" pitchFamily="34" charset="0"/>
              <a:buChar char="•"/>
            </a:pPr>
            <a:r>
              <a:rPr lang="en-US" sz="2800" b="1" dirty="0">
                <a:solidFill>
                  <a:schemeClr val="tx1"/>
                </a:solidFill>
              </a:rPr>
              <a:t>Help students with friendship or personal challenges</a:t>
            </a:r>
          </a:p>
          <a:p>
            <a:pPr marL="457200" indent="-457200">
              <a:buFont typeface="Arial" panose="020B0604020202020204" pitchFamily="34" charset="0"/>
              <a:buChar char="•"/>
            </a:pPr>
            <a:r>
              <a:rPr lang="en-US" sz="2800" b="1" dirty="0">
                <a:solidFill>
                  <a:schemeClr val="tx1"/>
                </a:solidFill>
              </a:rPr>
              <a:t>Support students with their social-emotional needs at school. </a:t>
            </a:r>
          </a:p>
        </p:txBody>
      </p:sp>
      <p:pic>
        <p:nvPicPr>
          <p:cNvPr id="7" name="Picture 6">
            <a:extLst>
              <a:ext uri="{FF2B5EF4-FFF2-40B4-BE49-F238E27FC236}">
                <a16:creationId xmlns:a16="http://schemas.microsoft.com/office/drawing/2014/main" id="{2FA03776-D23C-4100-85D6-188084F1A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61" y="395779"/>
            <a:ext cx="3932237" cy="2947515"/>
          </a:xfrm>
          <a:prstGeom prst="rect">
            <a:avLst/>
          </a:prstGeom>
        </p:spPr>
      </p:pic>
    </p:spTree>
    <p:extLst>
      <p:ext uri="{BB962C8B-B14F-4D97-AF65-F5344CB8AC3E}">
        <p14:creationId xmlns:p14="http://schemas.microsoft.com/office/powerpoint/2010/main" val="1826794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IMG_1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p:cNvSpPr txBox="1">
            <a:spLocks noChangeArrowheads="1"/>
          </p:cNvSpPr>
          <p:nvPr/>
        </p:nvSpPr>
        <p:spPr bwMode="auto">
          <a:xfrm>
            <a:off x="2516778" y="5564777"/>
            <a:ext cx="701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High Tower Text" panose="02040502050506030303" pitchFamily="18" charset="0"/>
              </a:defRPr>
            </a:lvl1pPr>
            <a:lvl2pPr marL="742950" indent="-285750">
              <a:spcBef>
                <a:spcPts val="300"/>
              </a:spcBef>
              <a:buClr>
                <a:srgbClr val="8BA2B4"/>
              </a:buClr>
              <a:buSzPct val="85000"/>
              <a:buFont typeface="Wingdings 2" panose="05020102010507070707" pitchFamily="18" charset="2"/>
              <a:buChar char=""/>
              <a:defRPr sz="2400">
                <a:solidFill>
                  <a:schemeClr val="tx2"/>
                </a:solidFill>
                <a:latin typeface="High Tower Text" panose="02040502050506030303" pitchFamily="18" charset="0"/>
              </a:defRPr>
            </a:lvl2pPr>
            <a:lvl3pPr marL="1143000" indent="-228600">
              <a:spcBef>
                <a:spcPts val="300"/>
              </a:spcBef>
              <a:buClr>
                <a:srgbClr val="748696"/>
              </a:buClr>
              <a:buSzPct val="85000"/>
              <a:buFont typeface="Wingdings 2" panose="05020102010507070707" pitchFamily="18" charset="2"/>
              <a:buChar char=""/>
              <a:defRPr sz="2100">
                <a:solidFill>
                  <a:schemeClr val="tx1"/>
                </a:solidFill>
                <a:latin typeface="High Tower Text" panose="02040502050506030303" pitchFamily="18" charset="0"/>
              </a:defRPr>
            </a:lvl3pPr>
            <a:lvl4pPr marL="1600200" indent="-228600">
              <a:spcBef>
                <a:spcPts val="300"/>
              </a:spcBef>
              <a:buClr>
                <a:srgbClr val="8BA2B4"/>
              </a:buClr>
              <a:buSzPct val="85000"/>
              <a:buFont typeface="Wingdings 2" panose="05020102010507070707" pitchFamily="18" charset="2"/>
              <a:buChar char=""/>
              <a:defRPr sz="1900">
                <a:solidFill>
                  <a:schemeClr val="tx1"/>
                </a:solidFill>
                <a:latin typeface="High Tower Text" panose="02040502050506030303" pitchFamily="18" charset="0"/>
              </a:defRPr>
            </a:lvl4pPr>
            <a:lvl5pPr marL="2057400" indent="-228600">
              <a:spcBef>
                <a:spcPts val="338"/>
              </a:spcBef>
              <a:buClr>
                <a:srgbClr val="8BA2B4"/>
              </a:buClr>
              <a:buSzPct val="85000"/>
              <a:buFont typeface="Wingdings 2" panose="05020102010507070707" pitchFamily="18" charset="2"/>
              <a:buChar char=""/>
              <a:defRPr sz="1600">
                <a:solidFill>
                  <a:schemeClr val="tx1"/>
                </a:solidFill>
                <a:latin typeface="High Tower Text" panose="02040502050506030303" pitchFamily="18" charset="0"/>
              </a:defRPr>
            </a:lvl5pPr>
            <a:lvl6pPr marL="2514600" indent="-228600" eaLnBrk="0" fontAlgn="base" hangingPunct="0">
              <a:spcBef>
                <a:spcPts val="338"/>
              </a:spcBef>
              <a:spcAft>
                <a:spcPct val="0"/>
              </a:spcAft>
              <a:buClr>
                <a:srgbClr val="8BA2B4"/>
              </a:buClr>
              <a:buSzPct val="85000"/>
              <a:buFont typeface="Wingdings 2" panose="05020102010507070707" pitchFamily="18" charset="2"/>
              <a:buChar char=""/>
              <a:defRPr sz="1600">
                <a:solidFill>
                  <a:schemeClr val="tx1"/>
                </a:solidFill>
                <a:latin typeface="High Tower Text" panose="02040502050506030303" pitchFamily="18" charset="0"/>
              </a:defRPr>
            </a:lvl6pPr>
            <a:lvl7pPr marL="2971800" indent="-228600" eaLnBrk="0" fontAlgn="base" hangingPunct="0">
              <a:spcBef>
                <a:spcPts val="338"/>
              </a:spcBef>
              <a:spcAft>
                <a:spcPct val="0"/>
              </a:spcAft>
              <a:buClr>
                <a:srgbClr val="8BA2B4"/>
              </a:buClr>
              <a:buSzPct val="85000"/>
              <a:buFont typeface="Wingdings 2" panose="05020102010507070707" pitchFamily="18" charset="2"/>
              <a:buChar char=""/>
              <a:defRPr sz="1600">
                <a:solidFill>
                  <a:schemeClr val="tx1"/>
                </a:solidFill>
                <a:latin typeface="High Tower Text" panose="02040502050506030303" pitchFamily="18" charset="0"/>
              </a:defRPr>
            </a:lvl7pPr>
            <a:lvl8pPr marL="3429000" indent="-228600" eaLnBrk="0" fontAlgn="base" hangingPunct="0">
              <a:spcBef>
                <a:spcPts val="338"/>
              </a:spcBef>
              <a:spcAft>
                <a:spcPct val="0"/>
              </a:spcAft>
              <a:buClr>
                <a:srgbClr val="8BA2B4"/>
              </a:buClr>
              <a:buSzPct val="85000"/>
              <a:buFont typeface="Wingdings 2" panose="05020102010507070707" pitchFamily="18" charset="2"/>
              <a:buChar char=""/>
              <a:defRPr sz="1600">
                <a:solidFill>
                  <a:schemeClr val="tx1"/>
                </a:solidFill>
                <a:latin typeface="High Tower Text" panose="02040502050506030303" pitchFamily="18" charset="0"/>
              </a:defRPr>
            </a:lvl8pPr>
            <a:lvl9pPr marL="3886200" indent="-228600" eaLnBrk="0" fontAlgn="base" hangingPunct="0">
              <a:spcBef>
                <a:spcPts val="338"/>
              </a:spcBef>
              <a:spcAft>
                <a:spcPct val="0"/>
              </a:spcAft>
              <a:buClr>
                <a:srgbClr val="8BA2B4"/>
              </a:buClr>
              <a:buSzPct val="85000"/>
              <a:buFont typeface="Wingdings 2" panose="05020102010507070707" pitchFamily="18" charset="2"/>
              <a:buChar char=""/>
              <a:defRPr sz="1600">
                <a:solidFill>
                  <a:schemeClr val="tx1"/>
                </a:solidFill>
                <a:latin typeface="High Tower Text" panose="02040502050506030303" pitchFamily="18" charset="0"/>
              </a:defRPr>
            </a:lvl9pPr>
          </a:lstStyle>
          <a:p>
            <a:pPr algn="ctr" eaLnBrk="1" hangingPunct="1">
              <a:spcBef>
                <a:spcPct val="0"/>
              </a:spcBef>
              <a:buClrTx/>
              <a:buSzTx/>
              <a:buFontTx/>
              <a:buNone/>
            </a:pPr>
            <a:r>
              <a:rPr lang="en-US" altLang="en-US" sz="3600" dirty="0">
                <a:latin typeface="Goudy Stout" panose="0202090407030B020401" pitchFamily="18" charset="0"/>
              </a:rPr>
              <a:t>Thank you</a:t>
            </a:r>
            <a:r>
              <a:rPr lang="en-US" altLang="en-US" sz="3600" dirty="0" smtClean="0">
                <a:latin typeface="Goudy Stout" panose="0202090407030B020401" pitchFamily="18" charset="0"/>
              </a:rPr>
              <a:t>!</a:t>
            </a:r>
            <a:endParaRPr lang="en-US" altLang="en-US" sz="3600" dirty="0">
              <a:latin typeface="Goudy Stout" panose="0202090407030B020401" pitchFamily="18" charset="0"/>
            </a:endParaRPr>
          </a:p>
        </p:txBody>
      </p:sp>
    </p:spTree>
    <p:extLst>
      <p:ext uri="{BB962C8B-B14F-4D97-AF65-F5344CB8AC3E}">
        <p14:creationId xmlns:p14="http://schemas.microsoft.com/office/powerpoint/2010/main" val="270134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defRPr/>
            </a:pPr>
            <a:endParaRPr lang="en-US" dirty="0" smtClean="0"/>
          </a:p>
          <a:p>
            <a:pPr>
              <a:defRPr/>
            </a:pPr>
            <a:r>
              <a:rPr lang="en-US" b="1" dirty="0" smtClean="0"/>
              <a:t>Emphasis on problem-solving </a:t>
            </a:r>
          </a:p>
          <a:p>
            <a:pPr>
              <a:defRPr/>
            </a:pPr>
            <a:endParaRPr lang="en-US" b="1" dirty="0" smtClean="0"/>
          </a:p>
          <a:p>
            <a:pPr>
              <a:defRPr/>
            </a:pPr>
            <a:r>
              <a:rPr lang="en-US" b="1" dirty="0" smtClean="0"/>
              <a:t>Positive noticing of the desired behaviors</a:t>
            </a:r>
          </a:p>
          <a:p>
            <a:pPr marL="0" indent="0">
              <a:buNone/>
              <a:defRPr/>
            </a:pPr>
            <a:endParaRPr lang="en-US" b="1" dirty="0" smtClean="0"/>
          </a:p>
          <a:p>
            <a:pPr>
              <a:defRPr/>
            </a:pPr>
            <a:r>
              <a:rPr lang="en-US" b="1" dirty="0" smtClean="0"/>
              <a:t>Classroom </a:t>
            </a:r>
            <a:r>
              <a:rPr lang="en-US" b="1" dirty="0" smtClean="0"/>
              <a:t>incentives</a:t>
            </a:r>
            <a:br>
              <a:rPr lang="en-US" b="1" dirty="0" smtClean="0"/>
            </a:br>
            <a:r>
              <a:rPr lang="en-US" b="1" dirty="0" smtClean="0"/>
              <a:t>        -Whole Class: Points/Marb</a:t>
            </a:r>
            <a:r>
              <a:rPr lang="en-US" b="1" dirty="0" smtClean="0"/>
              <a:t>le Jar</a:t>
            </a:r>
            <a:br>
              <a:rPr lang="en-US" b="1" dirty="0" smtClean="0"/>
            </a:br>
            <a:r>
              <a:rPr lang="en-US" b="1" dirty="0" smtClean="0"/>
              <a:t>        -Table Group: Points/Eagle Buck Reward </a:t>
            </a:r>
            <a:r>
              <a:rPr lang="en-US" b="1" dirty="0" smtClean="0"/>
              <a:t> </a:t>
            </a:r>
            <a:br>
              <a:rPr lang="en-US" b="1" dirty="0" smtClean="0"/>
            </a:br>
            <a:r>
              <a:rPr lang="en-US" b="1" dirty="0" smtClean="0"/>
              <a:t>        -Individual</a:t>
            </a:r>
            <a:r>
              <a:rPr lang="en-US" b="1" dirty="0" smtClean="0"/>
              <a:t>: Class Economy (Earn Eagle Bucks) </a:t>
            </a:r>
            <a:endParaRPr lang="en-US" b="1" dirty="0" smtClean="0"/>
          </a:p>
          <a:p>
            <a:pPr marL="0" indent="0">
              <a:buNone/>
              <a:defRPr/>
            </a:pPr>
            <a:endParaRPr lang="en-US" b="1" dirty="0" smtClean="0"/>
          </a:p>
          <a:p>
            <a:pPr marL="0" indent="0">
              <a:buNone/>
              <a:defRPr/>
            </a:pPr>
            <a:endParaRPr lang="en-US" b="1" dirty="0" smtClean="0"/>
          </a:p>
          <a:p>
            <a:pPr>
              <a:defRPr/>
            </a:pPr>
            <a:endParaRPr lang="en-US" dirty="0" smtClean="0"/>
          </a:p>
          <a:p>
            <a:pPr>
              <a:defRPr/>
            </a:pPr>
            <a:endParaRPr lang="en-US" dirty="0"/>
          </a:p>
        </p:txBody>
      </p:sp>
      <p:sp>
        <p:nvSpPr>
          <p:cNvPr id="3" name="Title 2"/>
          <p:cNvSpPr>
            <a:spLocks noGrp="1"/>
          </p:cNvSpPr>
          <p:nvPr>
            <p:ph type="title"/>
          </p:nvPr>
        </p:nvSpPr>
        <p:spPr>
          <a:xfrm>
            <a:off x="1996440" y="762000"/>
            <a:ext cx="8229600" cy="1219200"/>
          </a:xfrm>
        </p:spPr>
        <p:txBody>
          <a:bodyPr>
            <a:normAutofit/>
          </a:bodyPr>
          <a:lstStyle/>
          <a:p>
            <a:pPr algn="ctr">
              <a:defRPr/>
            </a:pPr>
            <a:r>
              <a:rPr smtClean="0"/>
              <a:t>Behavior  and Classroom Policies</a:t>
            </a:r>
            <a:endParaRPr/>
          </a:p>
        </p:txBody>
      </p:sp>
    </p:spTree>
    <p:extLst>
      <p:ext uri="{BB962C8B-B14F-4D97-AF65-F5344CB8AC3E}">
        <p14:creationId xmlns:p14="http://schemas.microsoft.com/office/powerpoint/2010/main" val="5709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1676" y="1087636"/>
            <a:ext cx="6747335" cy="994172"/>
          </a:xfrm>
        </p:spPr>
        <p:txBody>
          <a:bodyPr>
            <a:noAutofit/>
          </a:bodyPr>
          <a:lstStyle/>
          <a:p>
            <a:pPr algn="ctr">
              <a:defRPr/>
            </a:pPr>
            <a:r>
              <a:rPr sz="2400" b="1"/>
              <a:t>Positive Behavior Social Emotional </a:t>
            </a:r>
            <a:br>
              <a:rPr sz="2400" b="1"/>
            </a:br>
            <a:r>
              <a:rPr sz="2400" b="1"/>
              <a:t>Support (PBSES)</a:t>
            </a:r>
          </a:p>
        </p:txBody>
      </p:sp>
      <p:sp>
        <p:nvSpPr>
          <p:cNvPr id="6" name="Content Placeholder 5"/>
          <p:cNvSpPr>
            <a:spLocks noGrp="1"/>
          </p:cNvSpPr>
          <p:nvPr>
            <p:ph idx="1"/>
          </p:nvPr>
        </p:nvSpPr>
        <p:spPr>
          <a:xfrm>
            <a:off x="2152650" y="2227263"/>
            <a:ext cx="6565900" cy="1725612"/>
          </a:xfrm>
        </p:spPr>
        <p:txBody>
          <a:bodyPr>
            <a:normAutofit fontScale="92500"/>
          </a:bodyPr>
          <a:lstStyle/>
          <a:p>
            <a:pPr>
              <a:defRPr/>
            </a:pPr>
            <a:r>
              <a:rPr lang="en-US" b="1" dirty="0" smtClean="0"/>
              <a:t>“The Eagle </a:t>
            </a:r>
            <a:r>
              <a:rPr lang="en-US" b="1" dirty="0"/>
              <a:t>Way”</a:t>
            </a:r>
            <a:r>
              <a:rPr lang="en-US" dirty="0"/>
              <a:t> </a:t>
            </a:r>
            <a:r>
              <a:rPr lang="en-US" dirty="0" smtClean="0"/>
              <a:t>–Be </a:t>
            </a:r>
            <a:r>
              <a:rPr lang="en-US" dirty="0"/>
              <a:t>Responsible, Be Safe, Be Kind</a:t>
            </a:r>
            <a:endParaRPr lang="en-US" sz="1350" dirty="0"/>
          </a:p>
          <a:p>
            <a:pPr lvl="1">
              <a:defRPr/>
            </a:pPr>
            <a:r>
              <a:rPr lang="en-US" dirty="0"/>
              <a:t>Students are taught what this looks like in different areas of the school – classrooms, hallways, </a:t>
            </a:r>
            <a:r>
              <a:rPr lang="en-US" dirty="0" smtClean="0"/>
              <a:t>Café</a:t>
            </a:r>
            <a:r>
              <a:rPr lang="en-US" dirty="0"/>
              <a:t>, Playground, busses…</a:t>
            </a:r>
            <a:endParaRPr lang="en-US" sz="1200" dirty="0"/>
          </a:p>
          <a:p>
            <a:pPr lvl="1">
              <a:defRPr/>
            </a:pPr>
            <a:r>
              <a:rPr lang="en-US" dirty="0"/>
              <a:t>There are posters around the school to remind students what is expected</a:t>
            </a:r>
            <a:r>
              <a:rPr lang="en-US" dirty="0" smtClean="0"/>
              <a:t>.</a:t>
            </a:r>
          </a:p>
        </p:txBody>
      </p:sp>
      <p:pic>
        <p:nvPicPr>
          <p:cNvPr id="1434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8551" y="942975"/>
            <a:ext cx="178752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4"/>
          <p:cNvSpPr>
            <a:spLocks noChangeArrowheads="1"/>
          </p:cNvSpPr>
          <p:nvPr/>
        </p:nvSpPr>
        <p:spPr bwMode="auto">
          <a:xfrm>
            <a:off x="2152651" y="3849688"/>
            <a:ext cx="8258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100" b="1">
                <a:latin typeface="High Tower Text" panose="02040502050506030303" pitchFamily="18" charset="0"/>
              </a:rPr>
              <a:t>Eagle Coins</a:t>
            </a:r>
            <a:r>
              <a:rPr lang="en-US" altLang="en-US" sz="2100">
                <a:latin typeface="High Tower Text" panose="02040502050506030303" pitchFamily="18" charset="0"/>
              </a:rPr>
              <a:t> </a:t>
            </a:r>
            <a:r>
              <a:rPr lang="en-US" altLang="en-US">
                <a:latin typeface="High Tower Text" panose="02040502050506030303" pitchFamily="18" charset="0"/>
              </a:rPr>
              <a:t>– Students earn these for demonstrating the expectations and get recognized as a class when they reach certain landmarks.</a:t>
            </a:r>
          </a:p>
          <a:p>
            <a:pPr>
              <a:buFont typeface="Arial" panose="020B0604020202020204" pitchFamily="34" charset="0"/>
              <a:buChar char="•"/>
            </a:pPr>
            <a:r>
              <a:rPr lang="en-US" altLang="en-US" sz="2100" b="1">
                <a:latin typeface="High Tower Text" panose="02040502050506030303" pitchFamily="18" charset="0"/>
              </a:rPr>
              <a:t>Social Emotional Learning</a:t>
            </a:r>
            <a:r>
              <a:rPr lang="en-US" altLang="en-US">
                <a:latin typeface="High Tower Text" panose="02040502050506030303" pitchFamily="18" charset="0"/>
              </a:rPr>
              <a:t>– We’re using the Second Step Curriculum to teach these critical skills.  These lessons are taught by the counselor and teachers.</a:t>
            </a:r>
          </a:p>
          <a:p>
            <a:pPr lvl="1"/>
            <a:endParaRPr lang="en-US" altLang="en-US" sz="1200">
              <a:latin typeface="High Tower Text" panose="02040502050506030303" pitchFamily="18" charset="0"/>
            </a:endParaRPr>
          </a:p>
        </p:txBody>
      </p:sp>
    </p:spTree>
    <p:extLst>
      <p:ext uri="{BB962C8B-B14F-4D97-AF65-F5344CB8AC3E}">
        <p14:creationId xmlns:p14="http://schemas.microsoft.com/office/powerpoint/2010/main" val="47626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2057400" y="1879600"/>
            <a:ext cx="8229600" cy="4572000"/>
          </a:xfrm>
        </p:spPr>
        <p:txBody>
          <a:bodyPr/>
          <a:lstStyle/>
          <a:p>
            <a:pPr marL="366713" lvl="1" indent="0">
              <a:buNone/>
              <a:defRPr/>
            </a:pPr>
            <a:r>
              <a:rPr lang="en-US" b="1" dirty="0" smtClean="0"/>
              <a:t>What technology are we using in the classroom this year? </a:t>
            </a:r>
          </a:p>
          <a:p>
            <a:pPr marL="366713" lvl="1" indent="0">
              <a:buNone/>
              <a:defRPr/>
            </a:pPr>
            <a:endParaRPr lang="en-US" b="1" dirty="0"/>
          </a:p>
          <a:p>
            <a:pPr lvl="1" eaLnBrk="1" hangingPunct="1">
              <a:buFont typeface="Arial" panose="020B0604020202020204" pitchFamily="34" charset="0"/>
              <a:buChar char="•"/>
              <a:defRPr/>
            </a:pPr>
            <a:r>
              <a:rPr lang="en-US" b="1" dirty="0" smtClean="0"/>
              <a:t>PowerPoint presentations</a:t>
            </a:r>
          </a:p>
          <a:p>
            <a:pPr lvl="1" eaLnBrk="1" hangingPunct="1">
              <a:buFont typeface="Arial" panose="020B0604020202020204" pitchFamily="34" charset="0"/>
              <a:buChar char="•"/>
              <a:defRPr/>
            </a:pPr>
            <a:r>
              <a:rPr lang="en-US" b="1" dirty="0" smtClean="0"/>
              <a:t>Word </a:t>
            </a:r>
          </a:p>
          <a:p>
            <a:pPr lvl="1" eaLnBrk="1" hangingPunct="1">
              <a:buFont typeface="Arial" panose="020B0604020202020204" pitchFamily="34" charset="0"/>
              <a:buChar char="•"/>
              <a:defRPr/>
            </a:pPr>
            <a:r>
              <a:rPr lang="en-US" b="1" dirty="0" smtClean="0"/>
              <a:t>Teams </a:t>
            </a:r>
            <a:endParaRPr lang="en-US" b="1" dirty="0" smtClean="0"/>
          </a:p>
          <a:p>
            <a:pPr lvl="1" eaLnBrk="1" hangingPunct="1">
              <a:buFont typeface="Arial" panose="020B0604020202020204" pitchFamily="34" charset="0"/>
              <a:buChar char="•"/>
              <a:defRPr/>
            </a:pPr>
            <a:r>
              <a:rPr lang="en-US" b="1" dirty="0" err="1" smtClean="0"/>
              <a:t>Zearn</a:t>
            </a:r>
            <a:endParaRPr lang="en-US" b="1" dirty="0" smtClean="0"/>
          </a:p>
          <a:p>
            <a:pPr lvl="1" eaLnBrk="1" hangingPunct="1">
              <a:buFont typeface="Arial" panose="020B0604020202020204" pitchFamily="34" charset="0"/>
              <a:buChar char="•"/>
              <a:defRPr/>
            </a:pPr>
            <a:r>
              <a:rPr lang="en-US" b="1" dirty="0" smtClean="0"/>
              <a:t>I-Ready</a:t>
            </a:r>
          </a:p>
        </p:txBody>
      </p:sp>
      <p:sp>
        <p:nvSpPr>
          <p:cNvPr id="2" name="Rectangle 2"/>
          <p:cNvSpPr>
            <a:spLocks noGrp="1" noChangeArrowheads="1"/>
          </p:cNvSpPr>
          <p:nvPr>
            <p:ph type="title"/>
          </p:nvPr>
        </p:nvSpPr>
        <p:spPr/>
        <p:txBody>
          <a:bodyPr/>
          <a:lstStyle/>
          <a:p>
            <a:pPr>
              <a:defRPr/>
            </a:pPr>
            <a:r>
              <a:rPr b="1" smtClean="0"/>
              <a:t>Technology</a:t>
            </a:r>
          </a:p>
        </p:txBody>
      </p:sp>
      <p:pic>
        <p:nvPicPr>
          <p:cNvPr id="30724" name="Picture 7" descr="C:\Users\steadb\AppData\Local\Microsoft\Windows\Temporary Internet Files\Content.IE5\3U081YQD\MC9004338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044660">
            <a:off x="8001000" y="1158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05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endParaRPr lang="en-US" altLang="en-US" dirty="0" smtClean="0"/>
          </a:p>
          <a:p>
            <a:pPr algn="ctr" eaLnBrk="1" hangingPunct="1"/>
            <a:r>
              <a:rPr lang="en-US" altLang="en-US" sz="2800" dirty="0"/>
              <a:t>Every Fridays I will send home a newsletter via </a:t>
            </a:r>
            <a:r>
              <a:rPr lang="en-US" altLang="en-US" sz="2800" dirty="0" smtClean="0"/>
              <a:t>email. </a:t>
            </a:r>
            <a:endParaRPr lang="en-US" altLang="en-US" sz="2800" dirty="0"/>
          </a:p>
          <a:p>
            <a:pPr algn="ctr" eaLnBrk="1" hangingPunct="1"/>
            <a:r>
              <a:rPr lang="en-US" altLang="en-US" sz="2800" dirty="0"/>
              <a:t>Newsletter will have important information and dates of upcoming events</a:t>
            </a:r>
            <a:r>
              <a:rPr lang="en-US" altLang="en-US" sz="2800" dirty="0" smtClean="0"/>
              <a:t>.</a:t>
            </a:r>
          </a:p>
          <a:p>
            <a:pPr algn="ctr" eaLnBrk="1" hangingPunct="1"/>
            <a:r>
              <a:rPr lang="en-US" altLang="en-US" sz="2800" dirty="0" smtClean="0"/>
              <a:t>The Newsletter will also talk about curriculum/our work in the classroom each week! </a:t>
            </a:r>
            <a:endParaRPr lang="en-US" altLang="en-US" sz="2800" dirty="0"/>
          </a:p>
        </p:txBody>
      </p:sp>
      <p:sp>
        <p:nvSpPr>
          <p:cNvPr id="18434" name="Rectangle 2"/>
          <p:cNvSpPr>
            <a:spLocks noGrp="1" noChangeArrowheads="1"/>
          </p:cNvSpPr>
          <p:nvPr>
            <p:ph type="title"/>
          </p:nvPr>
        </p:nvSpPr>
        <p:spPr/>
        <p:txBody>
          <a:bodyPr/>
          <a:lstStyle/>
          <a:p>
            <a:pPr>
              <a:defRPr/>
            </a:pPr>
            <a:r>
              <a:rPr b="1"/>
              <a:t>Newsletters</a:t>
            </a:r>
          </a:p>
        </p:txBody>
      </p:sp>
    </p:spTree>
    <p:extLst>
      <p:ext uri="{BB962C8B-B14F-4D97-AF65-F5344CB8AC3E}">
        <p14:creationId xmlns:p14="http://schemas.microsoft.com/office/powerpoint/2010/main" val="284974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sz="half" idx="1"/>
          </p:nvPr>
        </p:nvSpPr>
        <p:spPr>
          <a:xfrm>
            <a:off x="1979613" y="1524000"/>
            <a:ext cx="8001000" cy="4267200"/>
          </a:xfrm>
        </p:spPr>
        <p:txBody>
          <a:bodyPr/>
          <a:lstStyle/>
          <a:p>
            <a:pPr marL="0" indent="0" algn="ctr">
              <a:lnSpc>
                <a:spcPct val="150000"/>
              </a:lnSpc>
              <a:buNone/>
            </a:pPr>
            <a:r>
              <a:rPr lang="en-US" altLang="en-US" sz="3200" dirty="0"/>
              <a:t>Specialist Schedule</a:t>
            </a:r>
          </a:p>
          <a:p>
            <a:pPr lvl="1" algn="ctr">
              <a:lnSpc>
                <a:spcPct val="150000"/>
              </a:lnSpc>
            </a:pPr>
            <a:r>
              <a:rPr lang="en-US" altLang="en-US" sz="3200" b="1" dirty="0"/>
              <a:t>PE</a:t>
            </a:r>
            <a:r>
              <a:rPr lang="en-US" altLang="en-US" sz="3200" dirty="0"/>
              <a:t>: </a:t>
            </a:r>
            <a:r>
              <a:rPr lang="en-US" altLang="en-US" sz="3200" dirty="0" smtClean="0"/>
              <a:t>Wednesday/Friday 10:30-11:00</a:t>
            </a:r>
            <a:endParaRPr lang="en-US" altLang="en-US" sz="3200" dirty="0"/>
          </a:p>
          <a:p>
            <a:pPr lvl="1" algn="ctr">
              <a:lnSpc>
                <a:spcPct val="150000"/>
              </a:lnSpc>
            </a:pPr>
            <a:r>
              <a:rPr lang="en-US" altLang="en-US" sz="3200" b="1" dirty="0" smtClean="0"/>
              <a:t>Music</a:t>
            </a:r>
            <a:r>
              <a:rPr lang="en-US" altLang="en-US" sz="3200" dirty="0"/>
              <a:t>: </a:t>
            </a:r>
            <a:r>
              <a:rPr lang="en-US" altLang="en-US" sz="3200" dirty="0" smtClean="0"/>
              <a:t>Monday/Thursday 10:30-11:00</a:t>
            </a:r>
            <a:endParaRPr lang="en-US" altLang="en-US" sz="3200" dirty="0"/>
          </a:p>
          <a:p>
            <a:pPr lvl="1" algn="ctr" eaLnBrk="1" hangingPunct="1">
              <a:lnSpc>
                <a:spcPct val="150000"/>
              </a:lnSpc>
            </a:pPr>
            <a:r>
              <a:rPr lang="en-US" altLang="en-US" sz="3200" b="1" dirty="0" smtClean="0"/>
              <a:t>Library</a:t>
            </a:r>
            <a:r>
              <a:rPr lang="en-US" altLang="en-US" sz="3200" b="1" dirty="0"/>
              <a:t>: </a:t>
            </a:r>
            <a:r>
              <a:rPr lang="en-US" altLang="en-US" sz="3200" dirty="0" smtClean="0"/>
              <a:t>Tuesday 10:30-11:00</a:t>
            </a:r>
            <a:endParaRPr lang="en-US" altLang="en-US" sz="3200" dirty="0"/>
          </a:p>
        </p:txBody>
      </p:sp>
      <p:sp>
        <p:nvSpPr>
          <p:cNvPr id="2" name="Title 1"/>
          <p:cNvSpPr>
            <a:spLocks noGrp="1"/>
          </p:cNvSpPr>
          <p:nvPr>
            <p:ph type="title"/>
          </p:nvPr>
        </p:nvSpPr>
        <p:spPr/>
        <p:txBody>
          <a:bodyPr/>
          <a:lstStyle/>
          <a:p>
            <a:pPr algn="ctr">
              <a:defRPr/>
            </a:pPr>
            <a:r>
              <a:rPr lang="en-US" dirty="0"/>
              <a:t>S</a:t>
            </a:r>
            <a:r>
              <a:rPr dirty="0" smtClean="0"/>
              <a:t>chedule</a:t>
            </a:r>
            <a:endParaRPr dirty="0"/>
          </a:p>
        </p:txBody>
      </p:sp>
    </p:spTree>
    <p:extLst>
      <p:ext uri="{BB962C8B-B14F-4D97-AF65-F5344CB8AC3E}">
        <p14:creationId xmlns:p14="http://schemas.microsoft.com/office/powerpoint/2010/main" val="4292925809"/>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5157EE44F7784BA8FB8576F5127703" ma:contentTypeVersion="4" ma:contentTypeDescription="Create a new document." ma:contentTypeScope="" ma:versionID="1759961c12841f258308238e8fb19f94">
  <xsd:schema xmlns:xsd="http://www.w3.org/2001/XMLSchema" xmlns:xs="http://www.w3.org/2001/XMLSchema" xmlns:p="http://schemas.microsoft.com/office/2006/metadata/properties" xmlns:ns2="fadf6d0e-e20a-403b-a811-9d4afc08c985" targetNamespace="http://schemas.microsoft.com/office/2006/metadata/properties" ma:root="true" ma:fieldsID="a51ddbb0a01641bca0290a55e4fdfc1b" ns2:_="">
    <xsd:import namespace="fadf6d0e-e20a-403b-a811-9d4afc08c9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f6d0e-e20a-403b-a811-9d4afc08c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51A528-C965-414A-A563-F798092902EB}">
  <ds:schemaRefs>
    <ds:schemaRef ds:uri="http://schemas.microsoft.com/office/2006/documentManagement/types"/>
    <ds:schemaRef ds:uri="http://schemas.microsoft.com/office/infopath/2007/PartnerControls"/>
    <ds:schemaRef ds:uri="fadf6d0e-e20a-403b-a811-9d4afc08c985"/>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BB585BC-1DB1-43DD-A58A-4BA4A7685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df6d0e-e20a-403b-a811-9d4afc08c9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60EDE2-149F-405C-B5CC-1128DA0975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726</TotalTime>
  <Words>2509</Words>
  <Application>Microsoft Office PowerPoint</Application>
  <PresentationFormat>Widescreen</PresentationFormat>
  <Paragraphs>307</Paragraphs>
  <Slides>49</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Calibri</vt:lpstr>
      <vt:lpstr>Calisto MT</vt:lpstr>
      <vt:lpstr>Cambria</vt:lpstr>
      <vt:lpstr>Century Gothic</vt:lpstr>
      <vt:lpstr>Goudy Stout</vt:lpstr>
      <vt:lpstr>High Tower Text</vt:lpstr>
      <vt:lpstr>PT Sans</vt:lpstr>
      <vt:lpstr>Trebuchet MS</vt:lpstr>
      <vt:lpstr>Verdana</vt:lpstr>
      <vt:lpstr>Wingdings</vt:lpstr>
      <vt:lpstr>Wingdings 2</vt:lpstr>
      <vt:lpstr>Slate</vt:lpstr>
      <vt:lpstr>Welcome to Room 146 Mr. Besbeas 4th Grade </vt:lpstr>
      <vt:lpstr>About Me!</vt:lpstr>
      <vt:lpstr>My Mission Statement</vt:lpstr>
      <vt:lpstr>Discovery Way</vt:lpstr>
      <vt:lpstr>Behavior  and Classroom Policies</vt:lpstr>
      <vt:lpstr>Positive Behavior Social Emotional  Support (PBSES)</vt:lpstr>
      <vt:lpstr>Technology</vt:lpstr>
      <vt:lpstr>Newsletters</vt:lpstr>
      <vt:lpstr>Schedule</vt:lpstr>
      <vt:lpstr>Essential Learnings</vt:lpstr>
      <vt:lpstr>Fidgets</vt:lpstr>
      <vt:lpstr>Homework</vt:lpstr>
      <vt:lpstr>Reading at Home</vt:lpstr>
      <vt:lpstr>Friday Folders </vt:lpstr>
      <vt:lpstr>Classroom Economy</vt:lpstr>
      <vt:lpstr>4th Grade Quality Work/ Best Effort</vt:lpstr>
      <vt:lpstr>Eureka Math – A Story of Units</vt:lpstr>
      <vt:lpstr>Eureka Math – How Parents Can Help</vt:lpstr>
      <vt:lpstr>Science </vt:lpstr>
      <vt:lpstr>PowerPoint Presentation</vt:lpstr>
      <vt:lpstr>PowerPoint Presentation</vt:lpstr>
      <vt:lpstr>Social Studies</vt:lpstr>
      <vt:lpstr>Reading</vt:lpstr>
      <vt:lpstr>Word Work (Spelling)</vt:lpstr>
      <vt:lpstr>     </vt:lpstr>
      <vt:lpstr>Differentiated Reading:</vt:lpstr>
      <vt:lpstr>Writing</vt:lpstr>
      <vt:lpstr>If writing is like a house… </vt:lpstr>
      <vt:lpstr>PowerPoint Presentation</vt:lpstr>
      <vt:lpstr>i-Ready Overview</vt:lpstr>
      <vt:lpstr>Why are we assessing with i-Ready?</vt:lpstr>
      <vt:lpstr>i-Ready Plan</vt:lpstr>
      <vt:lpstr>Learn More</vt:lpstr>
      <vt:lpstr>Report Cards  and  GRADES</vt:lpstr>
      <vt:lpstr>What earns a four….</vt:lpstr>
      <vt:lpstr>Parent Communication</vt:lpstr>
      <vt:lpstr>Conferences:</vt:lpstr>
      <vt:lpstr>Smarter  Balance  Testing</vt:lpstr>
      <vt:lpstr>Smarter  Balance  Testing</vt:lpstr>
      <vt:lpstr>Essential Learnings for 4th Grade – Tri 1</vt:lpstr>
      <vt:lpstr> Money Collection </vt:lpstr>
      <vt:lpstr>PowerPoint Presentation</vt:lpstr>
      <vt:lpstr>    How do we fuel success for  students?  By investing in a variety of areas that support them.</vt:lpstr>
      <vt:lpstr>What funding do we provide?</vt:lpstr>
      <vt:lpstr>How can you help?</vt:lpstr>
      <vt:lpstr>PowerPoint Presentation</vt:lpstr>
      <vt:lpstr> Please write names on lunch bags, water bottles and jackets to help us get items back to students easily. </vt:lpstr>
      <vt:lpstr>                                  students with their social-emotional needs at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Guide/Tips for Remote Learning</dc:title>
  <dc:creator>King, Allison    GR/CS-Staff</dc:creator>
  <cp:lastModifiedBy>Besbeas, Peter</cp:lastModifiedBy>
  <cp:revision>44</cp:revision>
  <dcterms:created xsi:type="dcterms:W3CDTF">2020-08-27T20:39:01Z</dcterms:created>
  <dcterms:modified xsi:type="dcterms:W3CDTF">2023-09-06T22:41:15Z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0x010100575157EE44F7784BA8FB8576F5127703</vt:lpwstr>
  </property>
</Properties>
</file>